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85" r:id="rId19"/>
    <p:sldId id="276" r:id="rId20"/>
    <p:sldId id="288" r:id="rId21"/>
    <p:sldId id="277" r:id="rId22"/>
    <p:sldId id="287" r:id="rId23"/>
    <p:sldId id="279" r:id="rId24"/>
    <p:sldId id="290" r:id="rId25"/>
    <p:sldId id="281" r:id="rId26"/>
    <p:sldId id="289" r:id="rId27"/>
    <p:sldId id="283" r:id="rId28"/>
    <p:sldId id="291" r:id="rId29"/>
    <p:sldId id="284" r:id="rId30"/>
    <p:sldId id="292" r:id="rId31"/>
    <p:sldId id="286" r:id="rId32"/>
    <p:sldId id="295" r:id="rId33"/>
    <p:sldId id="298" r:id="rId34"/>
    <p:sldId id="293" r:id="rId35"/>
    <p:sldId id="296" r:id="rId36"/>
    <p:sldId id="294" r:id="rId37"/>
    <p:sldId id="297" r:id="rId38"/>
    <p:sldId id="299"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28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546"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864846-5BA1-4805-8674-D4E5D7724FC3}" type="datetimeFigureOut">
              <a:rPr lang="ru-RU" smtClean="0"/>
              <a:pPr/>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6DFBA5-E810-4E29-9F1F-B8D1E17061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1" name="coin.wav"/>
          </p:stSnd>
        </p:sndAc>
      </p:transition>
    </mc:Choice>
    <mc:Fallback>
      <p:transition spd="slow" advTm="10000">
        <p:push dir="u"/>
        <p:sndAc>
          <p:stSnd>
            <p:snd r:embed="rId1" name="coin.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864846-5BA1-4805-8674-D4E5D7724FC3}" type="datetimeFigureOut">
              <a:rPr lang="ru-RU" smtClean="0"/>
              <a:pPr/>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6DFBA5-E810-4E29-9F1F-B8D1E17061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1" name="coin.wav"/>
          </p:stSnd>
        </p:sndAc>
      </p:transition>
    </mc:Choice>
    <mc:Fallback>
      <p:transition spd="slow" advTm="10000">
        <p:push dir="u"/>
        <p:sndAc>
          <p:stSnd>
            <p:snd r:embed="rId1" name="coin.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864846-5BA1-4805-8674-D4E5D7724FC3}" type="datetimeFigureOut">
              <a:rPr lang="ru-RU" smtClean="0"/>
              <a:pPr/>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6DFBA5-E810-4E29-9F1F-B8D1E17061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1" name="coin.wav"/>
          </p:stSnd>
        </p:sndAc>
      </p:transition>
    </mc:Choice>
    <mc:Fallback>
      <p:transition spd="slow" advTm="10000">
        <p:push dir="u"/>
        <p:sndAc>
          <p:stSnd>
            <p:snd r:embed="rId1" name="coin.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864846-5BA1-4805-8674-D4E5D7724FC3}" type="datetimeFigureOut">
              <a:rPr lang="ru-RU" smtClean="0"/>
              <a:pPr/>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6DFBA5-E810-4E29-9F1F-B8D1E17061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1" name="coin.wav"/>
          </p:stSnd>
        </p:sndAc>
      </p:transition>
    </mc:Choice>
    <mc:Fallback>
      <p:transition spd="slow" advTm="10000">
        <p:push dir="u"/>
        <p:sndAc>
          <p:stSnd>
            <p:snd r:embed="rId1" name="coin.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864846-5BA1-4805-8674-D4E5D7724FC3}" type="datetimeFigureOut">
              <a:rPr lang="ru-RU" smtClean="0"/>
              <a:pPr/>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6DFBA5-E810-4E29-9F1F-B8D1E17061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1" name="coin.wav"/>
          </p:stSnd>
        </p:sndAc>
      </p:transition>
    </mc:Choice>
    <mc:Fallback>
      <p:transition spd="slow" advTm="10000">
        <p:push dir="u"/>
        <p:sndAc>
          <p:stSnd>
            <p:snd r:embed="rId1" name="coin.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6864846-5BA1-4805-8674-D4E5D7724FC3}" type="datetimeFigureOut">
              <a:rPr lang="ru-RU" smtClean="0"/>
              <a:pPr/>
              <a:t>27.03.2020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6DFBA5-E810-4E29-9F1F-B8D1E17061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1" name="coin.wav"/>
          </p:stSnd>
        </p:sndAc>
      </p:transition>
    </mc:Choice>
    <mc:Fallback>
      <p:transition spd="slow" advTm="10000">
        <p:push dir="u"/>
        <p:sndAc>
          <p:stSnd>
            <p:snd r:embed="rId1" name="coin.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864846-5BA1-4805-8674-D4E5D7724FC3}" type="datetimeFigureOut">
              <a:rPr lang="ru-RU" smtClean="0"/>
              <a:pPr/>
              <a:t>27.03.2020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46DFBA5-E810-4E29-9F1F-B8D1E17061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1" name="coin.wav"/>
          </p:stSnd>
        </p:sndAc>
      </p:transition>
    </mc:Choice>
    <mc:Fallback>
      <p:transition spd="slow" advTm="10000">
        <p:push dir="u"/>
        <p:sndAc>
          <p:stSnd>
            <p:snd r:embed="rId1" name="coin.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6864846-5BA1-4805-8674-D4E5D7724FC3}" type="datetimeFigureOut">
              <a:rPr lang="ru-RU" smtClean="0"/>
              <a:pPr/>
              <a:t>27.03.2020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46DFBA5-E810-4E29-9F1F-B8D1E17061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1" name="coin.wav"/>
          </p:stSnd>
        </p:sndAc>
      </p:transition>
    </mc:Choice>
    <mc:Fallback>
      <p:transition spd="slow" advTm="10000">
        <p:push dir="u"/>
        <p:sndAc>
          <p:stSnd>
            <p:snd r:embed="rId1" name="coin.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864846-5BA1-4805-8674-D4E5D7724FC3}" type="datetimeFigureOut">
              <a:rPr lang="ru-RU" smtClean="0"/>
              <a:pPr/>
              <a:t>27.03.2020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46DFBA5-E810-4E29-9F1F-B8D1E17061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1" name="coin.wav"/>
          </p:stSnd>
        </p:sndAc>
      </p:transition>
    </mc:Choice>
    <mc:Fallback>
      <p:transition spd="slow" advTm="10000">
        <p:push dir="u"/>
        <p:sndAc>
          <p:stSnd>
            <p:snd r:embed="rId1" name="coin.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864846-5BA1-4805-8674-D4E5D7724FC3}" type="datetimeFigureOut">
              <a:rPr lang="ru-RU" smtClean="0"/>
              <a:pPr/>
              <a:t>27.03.2020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6DFBA5-E810-4E29-9F1F-B8D1E17061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1" name="coin.wav"/>
          </p:stSnd>
        </p:sndAc>
      </p:transition>
    </mc:Choice>
    <mc:Fallback>
      <p:transition spd="slow" advTm="10000">
        <p:push dir="u"/>
        <p:sndAc>
          <p:stSnd>
            <p:snd r:embed="rId1" name="coin.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864846-5BA1-4805-8674-D4E5D7724FC3}" type="datetimeFigureOut">
              <a:rPr lang="ru-RU" smtClean="0"/>
              <a:pPr/>
              <a:t>27.03.2020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6DFBA5-E810-4E29-9F1F-B8D1E170614E}"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1" name="coin.wav"/>
          </p:stSnd>
        </p:sndAc>
      </p:transition>
    </mc:Choice>
    <mc:Fallback>
      <p:transition spd="slow" advTm="10000">
        <p:push dir="u"/>
        <p:sndAc>
          <p:stSnd>
            <p:snd r:embed="rId1" name="coin.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64846-5BA1-4805-8674-D4E5D7724FC3}" type="datetimeFigureOut">
              <a:rPr lang="ru-RU" smtClean="0"/>
              <a:pPr/>
              <a:t>27.03.2020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6DFBA5-E810-4E29-9F1F-B8D1E170614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0000" advTm="10000">
        <p:push dir="u"/>
        <p:sndAc>
          <p:stSnd>
            <p:snd r:embed="rId13" name="coin.wav"/>
          </p:stSnd>
        </p:sndAc>
      </p:transition>
    </mc:Choice>
    <mc:Fallback>
      <p:transition spd="slow" advTm="10000">
        <p:push dir="u"/>
        <p:sndAc>
          <p:stSnd>
            <p:snd r:embed="rId13" name="coin.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1.jpeg"/><Relationship Id="rId7" Type="http://schemas.openxmlformats.org/officeDocument/2006/relationships/image" Target="../media/image41.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0" y="188641"/>
            <a:ext cx="9144000" cy="830997"/>
          </a:xfrm>
          <a:prstGeom prst="rect">
            <a:avLst/>
          </a:prstGeom>
        </p:spPr>
        <p:txBody>
          <a:bodyPr wrap="square">
            <a:spAutoFit/>
          </a:bodyPr>
          <a:lstStyle/>
          <a:p>
            <a:pPr algn="ctr"/>
            <a:r>
              <a:rPr lang="ru-RU" sz="2400" dirty="0">
                <a:solidFill>
                  <a:srgbClr val="542804"/>
                </a:solidFill>
                <a:latin typeface="Georgia" pitchFamily="18" charset="0"/>
                <a:cs typeface="Arial" pitchFamily="34" charset="0"/>
              </a:rPr>
              <a:t>Презентация</a:t>
            </a:r>
            <a:r>
              <a:rPr lang="ru-RU" sz="2400" dirty="0">
                <a:solidFill>
                  <a:srgbClr val="542804"/>
                </a:solidFill>
                <a:latin typeface="Georgia" pitchFamily="18" charset="0"/>
              </a:rPr>
              <a:t> </a:t>
            </a:r>
          </a:p>
          <a:p>
            <a:pPr algn="ctr"/>
            <a:r>
              <a:rPr lang="ru-RU" sz="2400" dirty="0">
                <a:solidFill>
                  <a:srgbClr val="542804"/>
                </a:solidFill>
                <a:latin typeface="Georgia" pitchFamily="18" charset="0"/>
                <a:cs typeface="Arial" pitchFamily="34" charset="0"/>
              </a:rPr>
              <a:t>по предмету «История искусств»</a:t>
            </a:r>
          </a:p>
        </p:txBody>
      </p:sp>
      <p:sp>
        <p:nvSpPr>
          <p:cNvPr id="4" name="Прямоугольник 3"/>
          <p:cNvSpPr/>
          <p:nvPr/>
        </p:nvSpPr>
        <p:spPr>
          <a:xfrm>
            <a:off x="0" y="1700807"/>
            <a:ext cx="9144000" cy="1569660"/>
          </a:xfrm>
          <a:prstGeom prst="rect">
            <a:avLst/>
          </a:prstGeom>
        </p:spPr>
        <p:txBody>
          <a:bodyPr wrap="square">
            <a:spAutoFit/>
          </a:bodyPr>
          <a:lstStyle/>
          <a:p>
            <a:pPr algn="ctr"/>
            <a:r>
              <a:rPr lang="ru-RU" sz="3200" b="1" dirty="0" smtClean="0">
                <a:solidFill>
                  <a:srgbClr val="542804"/>
                </a:solidFill>
                <a:latin typeface="Georgia" pitchFamily="18" charset="0"/>
                <a:cs typeface="Arial" pitchFamily="34" charset="0"/>
              </a:rPr>
              <a:t>Тема: </a:t>
            </a:r>
            <a:r>
              <a:rPr lang="ru-RU" sz="3200" b="1" dirty="0" smtClean="0">
                <a:solidFill>
                  <a:srgbClr val="542804"/>
                </a:solidFill>
                <a:latin typeface="Georgia" pitchFamily="18" charset="0"/>
                <a:cs typeface="Times New Roman" panose="02020603050405020304" pitchFamily="18" charset="0"/>
              </a:rPr>
              <a:t>Шатровое зодчество на Руси</a:t>
            </a:r>
          </a:p>
          <a:p>
            <a:pPr algn="ctr"/>
            <a:r>
              <a:rPr lang="ru-RU" sz="3200" b="1" dirty="0" smtClean="0">
                <a:solidFill>
                  <a:srgbClr val="542804"/>
                </a:solidFill>
                <a:latin typeface="Georgia" pitchFamily="18" charset="0"/>
                <a:cs typeface="Times New Roman" panose="02020603050405020304" pitchFamily="18" charset="0"/>
              </a:rPr>
              <a:t> на примере </a:t>
            </a:r>
          </a:p>
          <a:p>
            <a:pPr algn="ctr"/>
            <a:r>
              <a:rPr lang="ru-RU" sz="3200" b="1" dirty="0" smtClean="0">
                <a:solidFill>
                  <a:srgbClr val="542804"/>
                </a:solidFill>
                <a:latin typeface="Georgia" pitchFamily="18" charset="0"/>
                <a:cs typeface="Times New Roman" panose="02020603050405020304" pitchFamily="18" charset="0"/>
              </a:rPr>
              <a:t>Покровского собора</a:t>
            </a:r>
            <a:endParaRPr lang="ru-RU" sz="3200" b="1" dirty="0">
              <a:solidFill>
                <a:srgbClr val="542804"/>
              </a:solidFill>
              <a:latin typeface="Georgia" pitchFamily="18" charset="0"/>
              <a:cs typeface="Arial" pitchFamily="34" charset="0"/>
            </a:endParaRPr>
          </a:p>
        </p:txBody>
      </p:sp>
      <p:sp>
        <p:nvSpPr>
          <p:cNvPr id="5" name="Прямоугольник 4"/>
          <p:cNvSpPr/>
          <p:nvPr/>
        </p:nvSpPr>
        <p:spPr>
          <a:xfrm>
            <a:off x="0" y="3356992"/>
            <a:ext cx="9143999" cy="584775"/>
          </a:xfrm>
          <a:prstGeom prst="rect">
            <a:avLst/>
          </a:prstGeom>
        </p:spPr>
        <p:txBody>
          <a:bodyPr wrap="square">
            <a:spAutoFit/>
          </a:bodyPr>
          <a:lstStyle/>
          <a:p>
            <a:pPr algn="ctr"/>
            <a:r>
              <a:rPr lang="ru-RU" sz="3200" dirty="0" err="1" smtClean="0">
                <a:solidFill>
                  <a:srgbClr val="542804"/>
                </a:solidFill>
                <a:latin typeface="Georgia" pitchFamily="18" charset="0"/>
              </a:rPr>
              <a:t>Парахненко</a:t>
            </a:r>
            <a:r>
              <a:rPr lang="ru-RU" sz="3200" dirty="0" smtClean="0">
                <a:solidFill>
                  <a:srgbClr val="542804"/>
                </a:solidFill>
                <a:latin typeface="Georgia" pitchFamily="18" charset="0"/>
              </a:rPr>
              <a:t> Татьяны</a:t>
            </a:r>
            <a:endParaRPr lang="ru-RU" sz="3200" dirty="0">
              <a:solidFill>
                <a:srgbClr val="542804"/>
              </a:solidFill>
              <a:latin typeface="Georgia" pitchFamily="18" charset="0"/>
            </a:endParaRPr>
          </a:p>
        </p:txBody>
      </p:sp>
      <p:sp>
        <p:nvSpPr>
          <p:cNvPr id="6" name="Прямоугольник 5"/>
          <p:cNvSpPr/>
          <p:nvPr/>
        </p:nvSpPr>
        <p:spPr>
          <a:xfrm>
            <a:off x="0" y="4077072"/>
            <a:ext cx="9144000" cy="1200329"/>
          </a:xfrm>
          <a:prstGeom prst="rect">
            <a:avLst/>
          </a:prstGeom>
        </p:spPr>
        <p:txBody>
          <a:bodyPr wrap="square">
            <a:spAutoFit/>
          </a:bodyPr>
          <a:lstStyle/>
          <a:p>
            <a:pPr algn="ctr"/>
            <a:r>
              <a:rPr lang="ru-RU" dirty="0" smtClean="0">
                <a:solidFill>
                  <a:srgbClr val="542804"/>
                </a:solidFill>
                <a:latin typeface="Georgia" pitchFamily="18" charset="0"/>
                <a:cs typeface="Arial" pitchFamily="34" charset="0"/>
              </a:rPr>
              <a:t>Обучающейся  5 «Б»класса по дополнительной </a:t>
            </a:r>
            <a:r>
              <a:rPr lang="ru-RU" dirty="0" err="1" smtClean="0">
                <a:solidFill>
                  <a:srgbClr val="542804"/>
                </a:solidFill>
                <a:latin typeface="Georgia" pitchFamily="18" charset="0"/>
                <a:cs typeface="Arial" pitchFamily="34" charset="0"/>
              </a:rPr>
              <a:t>предпрофессиональной</a:t>
            </a:r>
            <a:r>
              <a:rPr lang="ru-RU" dirty="0" smtClean="0">
                <a:solidFill>
                  <a:srgbClr val="542804"/>
                </a:solidFill>
                <a:latin typeface="Georgia" pitchFamily="18" charset="0"/>
                <a:cs typeface="Arial" pitchFamily="34" charset="0"/>
              </a:rPr>
              <a:t> </a:t>
            </a:r>
          </a:p>
          <a:p>
            <a:pPr algn="ctr"/>
            <a:r>
              <a:rPr lang="ru-RU" dirty="0" smtClean="0">
                <a:solidFill>
                  <a:srgbClr val="542804"/>
                </a:solidFill>
                <a:latin typeface="Georgia" pitchFamily="18" charset="0"/>
                <a:cs typeface="Arial" pitchFamily="34" charset="0"/>
              </a:rPr>
              <a:t>программе  в  области искусств  «Живопись»</a:t>
            </a:r>
          </a:p>
          <a:p>
            <a:pPr algn="ctr"/>
            <a:r>
              <a:rPr lang="ru-RU" dirty="0" smtClean="0">
                <a:solidFill>
                  <a:srgbClr val="542804"/>
                </a:solidFill>
                <a:latin typeface="Georgia" pitchFamily="18" charset="0"/>
                <a:cs typeface="Arial" pitchFamily="34" charset="0"/>
              </a:rPr>
              <a:t> муниципального бюджетного учреждения дополнительного образования </a:t>
            </a:r>
          </a:p>
          <a:p>
            <a:pPr algn="ctr"/>
            <a:r>
              <a:rPr lang="ru-RU" dirty="0" smtClean="0">
                <a:solidFill>
                  <a:srgbClr val="542804"/>
                </a:solidFill>
                <a:latin typeface="Georgia" pitchFamily="18" charset="0"/>
                <a:cs typeface="Arial" pitchFamily="34" charset="0"/>
              </a:rPr>
              <a:t>детской художественной школы №2 города Сочи </a:t>
            </a:r>
          </a:p>
        </p:txBody>
      </p:sp>
      <p:sp>
        <p:nvSpPr>
          <p:cNvPr id="7" name="Прямоугольник 6"/>
          <p:cNvSpPr/>
          <p:nvPr/>
        </p:nvSpPr>
        <p:spPr>
          <a:xfrm>
            <a:off x="0" y="5877272"/>
            <a:ext cx="9144000" cy="369332"/>
          </a:xfrm>
          <a:prstGeom prst="rect">
            <a:avLst/>
          </a:prstGeom>
        </p:spPr>
        <p:txBody>
          <a:bodyPr wrap="square">
            <a:spAutoFit/>
          </a:bodyPr>
          <a:lstStyle/>
          <a:p>
            <a:pPr algn="ctr"/>
            <a:r>
              <a:rPr lang="ru-RU" dirty="0" smtClean="0">
                <a:solidFill>
                  <a:srgbClr val="542804"/>
                </a:solidFill>
                <a:latin typeface="Georgia" pitchFamily="18" charset="0"/>
                <a:cs typeface="Arial" pitchFamily="34" charset="0"/>
              </a:rPr>
              <a:t>Краснодарский край, город Сочи, 2018 год</a:t>
            </a:r>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4" name="Прямоугольник 3"/>
          <p:cNvSpPr/>
          <p:nvPr/>
        </p:nvSpPr>
        <p:spPr>
          <a:xfrm>
            <a:off x="4860032" y="188640"/>
            <a:ext cx="4283968" cy="6186309"/>
          </a:xfrm>
          <a:prstGeom prst="rect">
            <a:avLst/>
          </a:prstGeom>
        </p:spPr>
        <p:txBody>
          <a:bodyPr wrap="square">
            <a:spAutoFit/>
          </a:bodyPr>
          <a:lstStyle/>
          <a:p>
            <a:r>
              <a:rPr lang="ru-RU" b="1" dirty="0" smtClean="0">
                <a:solidFill>
                  <a:srgbClr val="542804"/>
                </a:solidFill>
                <a:latin typeface="Georgia" pitchFamily="18" charset="0"/>
              </a:rPr>
              <a:t>Собор состоит из храмов, престолы которых освящены в честь праздников, приходившихся в дни решающих боёв за Казань:</a:t>
            </a:r>
          </a:p>
          <a:p>
            <a:r>
              <a:rPr lang="ru-RU" dirty="0" smtClean="0">
                <a:solidFill>
                  <a:srgbClr val="542804"/>
                </a:solidFill>
                <a:latin typeface="Georgia" pitchFamily="18" charset="0"/>
              </a:rPr>
              <a:t>-Троицы,</a:t>
            </a:r>
          </a:p>
          <a:p>
            <a:r>
              <a:rPr lang="ru-RU" dirty="0" smtClean="0">
                <a:solidFill>
                  <a:srgbClr val="542804"/>
                </a:solidFill>
                <a:latin typeface="Georgia" pitchFamily="18" charset="0"/>
              </a:rPr>
              <a:t>-в честь </a:t>
            </a:r>
            <a:r>
              <a:rPr lang="ru-RU" dirty="0" err="1" smtClean="0">
                <a:solidFill>
                  <a:srgbClr val="542804"/>
                </a:solidFill>
                <a:latin typeface="Georgia" pitchFamily="18" charset="0"/>
              </a:rPr>
              <a:t>свт</a:t>
            </a:r>
            <a:r>
              <a:rPr lang="ru-RU" dirty="0" smtClean="0">
                <a:solidFill>
                  <a:srgbClr val="542804"/>
                </a:solidFill>
                <a:latin typeface="Georgia" pitchFamily="18" charset="0"/>
              </a:rPr>
              <a:t>. Николая Чудотворца (в честь иконы его -Великорецкой из Вятки),</a:t>
            </a:r>
          </a:p>
          <a:p>
            <a:r>
              <a:rPr lang="ru-RU" dirty="0" smtClean="0">
                <a:solidFill>
                  <a:srgbClr val="542804"/>
                </a:solidFill>
                <a:latin typeface="Georgia" pitchFamily="18" charset="0"/>
              </a:rPr>
              <a:t>-Входа во Иерусалим,</a:t>
            </a:r>
          </a:p>
          <a:p>
            <a:r>
              <a:rPr lang="ru-RU" dirty="0" smtClean="0">
                <a:solidFill>
                  <a:srgbClr val="542804"/>
                </a:solidFill>
                <a:latin typeface="Georgia" pitchFamily="18" charset="0"/>
              </a:rPr>
              <a:t>-в честь </a:t>
            </a:r>
            <a:r>
              <a:rPr lang="ru-RU" dirty="0" err="1" smtClean="0">
                <a:solidFill>
                  <a:srgbClr val="542804"/>
                </a:solidFill>
                <a:latin typeface="Georgia" pitchFamily="18" charset="0"/>
              </a:rPr>
              <a:t>муч</a:t>
            </a:r>
            <a:r>
              <a:rPr lang="ru-RU" dirty="0" smtClean="0">
                <a:solidFill>
                  <a:srgbClr val="542804"/>
                </a:solidFill>
                <a:latin typeface="Georgia" pitchFamily="18" charset="0"/>
              </a:rPr>
              <a:t>. </a:t>
            </a:r>
            <a:r>
              <a:rPr lang="ru-RU" dirty="0" err="1" smtClean="0">
                <a:solidFill>
                  <a:srgbClr val="542804"/>
                </a:solidFill>
                <a:latin typeface="Georgia" pitchFamily="18" charset="0"/>
              </a:rPr>
              <a:t>Адриана</a:t>
            </a:r>
            <a:r>
              <a:rPr lang="ru-RU" dirty="0" smtClean="0">
                <a:solidFill>
                  <a:srgbClr val="542804"/>
                </a:solidFill>
                <a:latin typeface="Georgia" pitchFamily="18" charset="0"/>
              </a:rPr>
              <a:t> и Наталии (первоначально — в честь </a:t>
            </a:r>
            <a:r>
              <a:rPr lang="ru-RU" dirty="0" err="1" smtClean="0">
                <a:solidFill>
                  <a:srgbClr val="542804"/>
                </a:solidFill>
                <a:latin typeface="Georgia" pitchFamily="18" charset="0"/>
              </a:rPr>
              <a:t>свв</a:t>
            </a:r>
            <a:r>
              <a:rPr lang="ru-RU" dirty="0" smtClean="0">
                <a:solidFill>
                  <a:srgbClr val="542804"/>
                </a:solidFill>
                <a:latin typeface="Georgia" pitchFamily="18" charset="0"/>
              </a:rPr>
              <a:t>. </a:t>
            </a:r>
            <a:r>
              <a:rPr lang="ru-RU" dirty="0" err="1" smtClean="0">
                <a:solidFill>
                  <a:srgbClr val="542804"/>
                </a:solidFill>
                <a:latin typeface="Georgia" pitchFamily="18" charset="0"/>
              </a:rPr>
              <a:t>Киприана</a:t>
            </a:r>
            <a:r>
              <a:rPr lang="ru-RU" dirty="0" smtClean="0">
                <a:solidFill>
                  <a:srgbClr val="542804"/>
                </a:solidFill>
                <a:latin typeface="Georgia" pitchFamily="18" charset="0"/>
              </a:rPr>
              <a:t> и </a:t>
            </a:r>
            <a:r>
              <a:rPr lang="ru-RU" dirty="0" err="1" smtClean="0">
                <a:solidFill>
                  <a:srgbClr val="542804"/>
                </a:solidFill>
                <a:latin typeface="Georgia" pitchFamily="18" charset="0"/>
              </a:rPr>
              <a:t>Иустины</a:t>
            </a:r>
            <a:r>
              <a:rPr lang="ru-RU" dirty="0" smtClean="0">
                <a:solidFill>
                  <a:srgbClr val="542804"/>
                </a:solidFill>
                <a:latin typeface="Georgia" pitchFamily="18" charset="0"/>
              </a:rPr>
              <a:t> — 2 октября),</a:t>
            </a:r>
          </a:p>
          <a:p>
            <a:r>
              <a:rPr lang="ru-RU" dirty="0" smtClean="0">
                <a:solidFill>
                  <a:srgbClr val="542804"/>
                </a:solidFill>
                <a:latin typeface="Georgia" pitchFamily="18" charset="0"/>
              </a:rPr>
              <a:t>-</a:t>
            </a:r>
            <a:r>
              <a:rPr lang="ru-RU" dirty="0" err="1" smtClean="0">
                <a:solidFill>
                  <a:srgbClr val="542804"/>
                </a:solidFill>
                <a:latin typeface="Georgia" pitchFamily="18" charset="0"/>
              </a:rPr>
              <a:t>свт</a:t>
            </a:r>
            <a:r>
              <a:rPr lang="ru-RU" dirty="0" smtClean="0">
                <a:solidFill>
                  <a:srgbClr val="542804"/>
                </a:solidFill>
                <a:latin typeface="Georgia" pitchFamily="18" charset="0"/>
              </a:rPr>
              <a:t>. Иоанна Милостивого (до XVIII — в честь </a:t>
            </a:r>
            <a:r>
              <a:rPr lang="ru-RU" dirty="0" err="1" smtClean="0">
                <a:solidFill>
                  <a:srgbClr val="542804"/>
                </a:solidFill>
                <a:latin typeface="Georgia" pitchFamily="18" charset="0"/>
              </a:rPr>
              <a:t>свт</a:t>
            </a:r>
            <a:r>
              <a:rPr lang="ru-RU" dirty="0" smtClean="0">
                <a:solidFill>
                  <a:srgbClr val="542804"/>
                </a:solidFill>
                <a:latin typeface="Georgia" pitchFamily="18" charset="0"/>
              </a:rPr>
              <a:t>. Павла, -Александра и Иоанна Константинопольских — 6 ноября),</a:t>
            </a:r>
          </a:p>
          <a:p>
            <a:r>
              <a:rPr lang="ru-RU" dirty="0" smtClean="0">
                <a:solidFill>
                  <a:srgbClr val="542804"/>
                </a:solidFill>
                <a:latin typeface="Georgia" pitchFamily="18" charset="0"/>
              </a:rPr>
              <a:t>-Александра Свирского (17 апреля и 30 августа),</a:t>
            </a:r>
          </a:p>
          <a:p>
            <a:r>
              <a:rPr lang="ru-RU" dirty="0" smtClean="0">
                <a:solidFill>
                  <a:srgbClr val="542804"/>
                </a:solidFill>
                <a:latin typeface="Georgia" pitchFamily="18" charset="0"/>
              </a:rPr>
              <a:t>-</a:t>
            </a:r>
            <a:r>
              <a:rPr lang="ru-RU" dirty="0" err="1" smtClean="0">
                <a:solidFill>
                  <a:srgbClr val="542804"/>
                </a:solidFill>
                <a:latin typeface="Georgia" pitchFamily="18" charset="0"/>
              </a:rPr>
              <a:t>Варлаама</a:t>
            </a:r>
            <a:r>
              <a:rPr lang="ru-RU" dirty="0" smtClean="0">
                <a:solidFill>
                  <a:srgbClr val="542804"/>
                </a:solidFill>
                <a:latin typeface="Georgia" pitchFamily="18" charset="0"/>
              </a:rPr>
              <a:t> </a:t>
            </a:r>
            <a:r>
              <a:rPr lang="ru-RU" dirty="0" err="1" smtClean="0">
                <a:solidFill>
                  <a:srgbClr val="542804"/>
                </a:solidFill>
                <a:latin typeface="Georgia" pitchFamily="18" charset="0"/>
              </a:rPr>
              <a:t>Хутынского</a:t>
            </a:r>
            <a:r>
              <a:rPr lang="ru-RU" dirty="0" smtClean="0">
                <a:solidFill>
                  <a:srgbClr val="542804"/>
                </a:solidFill>
                <a:latin typeface="Georgia" pitchFamily="18" charset="0"/>
              </a:rPr>
              <a:t> (6 ноября и 1-я пятница Петрова поста),</a:t>
            </a:r>
          </a:p>
          <a:p>
            <a:r>
              <a:rPr lang="ru-RU" dirty="0" smtClean="0">
                <a:solidFill>
                  <a:srgbClr val="542804"/>
                </a:solidFill>
                <a:latin typeface="Georgia" pitchFamily="18" charset="0"/>
              </a:rPr>
              <a:t>-Григория Армянского (30 сентября).</a:t>
            </a:r>
            <a:endParaRPr lang="ru-RU" dirty="0">
              <a:solidFill>
                <a:srgbClr val="542804"/>
              </a:solidFill>
              <a:latin typeface="Georgia" pitchFamily="18" charset="0"/>
            </a:endParaRP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238" y="692696"/>
            <a:ext cx="4398203" cy="5328592"/>
          </a:xfrm>
          <a:prstGeom prst="rect">
            <a:avLst/>
          </a:prstGeom>
          <a:ln>
            <a:solidFill>
              <a:srgbClr val="542804"/>
            </a:solidFill>
          </a:ln>
        </p:spPr>
      </p:pic>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24580" name="Picture 4" descr="http://ot003.ru/img-q5y5x5n4g40414l5y4o4d4t5t5n5q4q4a404n4u4/uploads/posts/2012-07/1342876320_52878247.jpg"/>
          <p:cNvPicPr>
            <a:picLocks noChangeAspect="1" noChangeArrowheads="1"/>
          </p:cNvPicPr>
          <p:nvPr/>
        </p:nvPicPr>
        <p:blipFill>
          <a:blip r:embed="rId4" cstate="print"/>
          <a:srcRect/>
          <a:stretch>
            <a:fillRect/>
          </a:stretch>
        </p:blipFill>
        <p:spPr bwMode="auto">
          <a:xfrm>
            <a:off x="467544" y="2132856"/>
            <a:ext cx="8250993" cy="4439743"/>
          </a:xfrm>
          <a:prstGeom prst="rect">
            <a:avLst/>
          </a:prstGeom>
          <a:noFill/>
          <a:ln>
            <a:solidFill>
              <a:srgbClr val="542804"/>
            </a:solidFill>
          </a:ln>
        </p:spPr>
      </p:pic>
      <p:sp>
        <p:nvSpPr>
          <p:cNvPr id="5" name="Прямоугольник 4"/>
          <p:cNvSpPr/>
          <p:nvPr/>
        </p:nvSpPr>
        <p:spPr>
          <a:xfrm>
            <a:off x="179512" y="332656"/>
            <a:ext cx="8784976" cy="1754326"/>
          </a:xfrm>
          <a:prstGeom prst="rect">
            <a:avLst/>
          </a:prstGeom>
        </p:spPr>
        <p:txBody>
          <a:bodyPr wrap="square">
            <a:spAutoFit/>
          </a:bodyPr>
          <a:lstStyle/>
          <a:p>
            <a:r>
              <a:rPr lang="ru-RU" dirty="0" smtClean="0">
                <a:solidFill>
                  <a:srgbClr val="542804"/>
                </a:solidFill>
                <a:latin typeface="Georgia" pitchFamily="18" charset="0"/>
              </a:rPr>
              <a:t>Все эти восемь церквей (четыре осевые, четыре поменьше между ними) увенчаны луковичными главами и сгруппированы вокруг возвышающейся над ними девятой столпообразной церкви в честь Покрова Божией Матери, завершённой шатром с маленькой главкой. Все девять церквей объединены общим основанием, обходной (первоначально открытой) галереей и внутренними сводчатыми переходами.</a:t>
            </a:r>
            <a:endParaRPr lang="ru-RU" dirty="0">
              <a:solidFill>
                <a:srgbClr val="542804"/>
              </a:solidFill>
              <a:latin typeface="Georgia"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0" y="0"/>
            <a:ext cx="9144000" cy="707886"/>
          </a:xfrm>
          <a:prstGeom prst="rect">
            <a:avLst/>
          </a:prstGeom>
        </p:spPr>
        <p:txBody>
          <a:bodyPr wrap="square">
            <a:spAutoFit/>
          </a:bodyPr>
          <a:lstStyle/>
          <a:p>
            <a:pPr algn="ctr"/>
            <a:r>
              <a:rPr lang="ru-RU" sz="4000" dirty="0" smtClean="0">
                <a:solidFill>
                  <a:srgbClr val="542804"/>
                </a:solidFill>
                <a:latin typeface="Georgia" pitchFamily="18" charset="0"/>
              </a:rPr>
              <a:t>Первый этаж.</a:t>
            </a:r>
            <a:r>
              <a:rPr lang="ru-RU" sz="4000" dirty="0">
                <a:solidFill>
                  <a:srgbClr val="542804"/>
                </a:solidFill>
                <a:latin typeface="Georgia" pitchFamily="18" charset="0"/>
              </a:rPr>
              <a:t> </a:t>
            </a:r>
            <a:r>
              <a:rPr lang="ru-RU" sz="4000" dirty="0" err="1" smtClean="0">
                <a:solidFill>
                  <a:srgbClr val="542804"/>
                </a:solidFill>
                <a:latin typeface="Georgia" pitchFamily="18" charset="0"/>
              </a:rPr>
              <a:t>Подклет</a:t>
            </a:r>
            <a:r>
              <a:rPr lang="ru-RU" sz="4000" dirty="0" smtClean="0">
                <a:solidFill>
                  <a:srgbClr val="542804"/>
                </a:solidFill>
                <a:latin typeface="Georgia" pitchFamily="18" charset="0"/>
              </a:rPr>
              <a:t>.</a:t>
            </a:r>
            <a:endParaRPr lang="ru-RU" sz="4000" dirty="0">
              <a:solidFill>
                <a:srgbClr val="542804"/>
              </a:solidFill>
              <a:latin typeface="Georgia" pitchFamily="18" charset="0"/>
            </a:endParaRPr>
          </a:p>
        </p:txBody>
      </p:sp>
      <p:sp>
        <p:nvSpPr>
          <p:cNvPr id="4" name="Прямоугольник 3"/>
          <p:cNvSpPr/>
          <p:nvPr/>
        </p:nvSpPr>
        <p:spPr>
          <a:xfrm>
            <a:off x="4572000" y="692696"/>
            <a:ext cx="4392488" cy="5632311"/>
          </a:xfrm>
          <a:prstGeom prst="rect">
            <a:avLst/>
          </a:prstGeom>
        </p:spPr>
        <p:txBody>
          <a:bodyPr wrap="square">
            <a:spAutoFit/>
          </a:bodyPr>
          <a:lstStyle/>
          <a:p>
            <a:r>
              <a:rPr lang="ru-RU" sz="2000" dirty="0" smtClean="0">
                <a:solidFill>
                  <a:srgbClr val="542804"/>
                </a:solidFill>
                <a:latin typeface="Georgia" pitchFamily="18" charset="0"/>
              </a:rPr>
              <a:t>Церкви и галереи стоят на едином основании — </a:t>
            </a:r>
            <a:r>
              <a:rPr lang="ru-RU" sz="2000" dirty="0" err="1" smtClean="0">
                <a:solidFill>
                  <a:srgbClr val="542804"/>
                </a:solidFill>
                <a:latin typeface="Georgia" pitchFamily="18" charset="0"/>
              </a:rPr>
              <a:t>подклете</a:t>
            </a:r>
            <a:r>
              <a:rPr lang="ru-RU" sz="2000" dirty="0" smtClean="0">
                <a:solidFill>
                  <a:srgbClr val="542804"/>
                </a:solidFill>
                <a:latin typeface="Georgia" pitchFamily="18" charset="0"/>
              </a:rPr>
              <a:t>, состоящем из нескольких помещений. Прочные кирпичные стены </a:t>
            </a:r>
            <a:r>
              <a:rPr lang="ru-RU" sz="2000" dirty="0" err="1" smtClean="0">
                <a:solidFill>
                  <a:srgbClr val="542804"/>
                </a:solidFill>
                <a:latin typeface="Georgia" pitchFamily="18" charset="0"/>
              </a:rPr>
              <a:t>подклета</a:t>
            </a:r>
            <a:r>
              <a:rPr lang="ru-RU" sz="2000" dirty="0" smtClean="0">
                <a:solidFill>
                  <a:srgbClr val="542804"/>
                </a:solidFill>
                <a:latin typeface="Georgia" pitchFamily="18" charset="0"/>
              </a:rPr>
              <a:t> (до 3 м в толщину) перекрыты сводами. Высота помещений — около 6,5 м.</a:t>
            </a:r>
          </a:p>
          <a:p>
            <a:r>
              <a:rPr lang="ru-RU" sz="2000" dirty="0" smtClean="0">
                <a:solidFill>
                  <a:srgbClr val="542804"/>
                </a:solidFill>
                <a:latin typeface="Georgia" pitchFamily="18" charset="0"/>
              </a:rPr>
              <a:t>Конструкция северного </a:t>
            </a:r>
            <a:r>
              <a:rPr lang="ru-RU" sz="2000" dirty="0" err="1" smtClean="0">
                <a:solidFill>
                  <a:srgbClr val="542804"/>
                </a:solidFill>
                <a:latin typeface="Georgia" pitchFamily="18" charset="0"/>
              </a:rPr>
              <a:t>подклета</a:t>
            </a:r>
            <a:r>
              <a:rPr lang="ru-RU" sz="2000" dirty="0" smtClean="0">
                <a:solidFill>
                  <a:srgbClr val="542804"/>
                </a:solidFill>
                <a:latin typeface="Georgia" pitchFamily="18" charset="0"/>
              </a:rPr>
              <a:t> уникальна для XVI в. Его </a:t>
            </a:r>
            <a:r>
              <a:rPr lang="ru-RU" sz="2000" dirty="0" err="1" smtClean="0">
                <a:solidFill>
                  <a:srgbClr val="542804"/>
                </a:solidFill>
                <a:latin typeface="Georgia" pitchFamily="18" charset="0"/>
              </a:rPr>
              <a:t>коробовый</a:t>
            </a:r>
            <a:r>
              <a:rPr lang="ru-RU" sz="2000" dirty="0" smtClean="0">
                <a:solidFill>
                  <a:srgbClr val="542804"/>
                </a:solidFill>
                <a:latin typeface="Georgia" pitchFamily="18" charset="0"/>
              </a:rPr>
              <a:t> свод большой протяженности не имеет поддерживающих столбов. Стены прорезаны узкими отверстиями — продухами. Вместе с «дышащим» строительным материалом — кирпичом — они обеспечивают особый микроклимат помещения в любое время года.</a:t>
            </a:r>
          </a:p>
        </p:txBody>
      </p:sp>
      <p:pic>
        <p:nvPicPr>
          <p:cNvPr id="25602" name="Picture 2" descr="https://upload.wikimedia.org/wikipedia/commons/6/64/Moskau_Basil_innen.jpg"/>
          <p:cNvPicPr>
            <a:picLocks noChangeAspect="1" noChangeArrowheads="1"/>
          </p:cNvPicPr>
          <p:nvPr/>
        </p:nvPicPr>
        <p:blipFill>
          <a:blip r:embed="rId4" cstate="print"/>
          <a:srcRect/>
          <a:stretch>
            <a:fillRect/>
          </a:stretch>
        </p:blipFill>
        <p:spPr bwMode="auto">
          <a:xfrm>
            <a:off x="323528" y="3501008"/>
            <a:ext cx="3960440" cy="3089144"/>
          </a:xfrm>
          <a:prstGeom prst="rect">
            <a:avLst/>
          </a:prstGeom>
          <a:noFill/>
          <a:ln>
            <a:solidFill>
              <a:srgbClr val="542804"/>
            </a:solidFill>
          </a:ln>
        </p:spPr>
      </p:pic>
      <p:pic>
        <p:nvPicPr>
          <p:cNvPr id="25604" name="Picture 4" descr="https://pastvu.com/_p/a/1/b/6/1b6635165c82d76ca05678171fec9bfe.jpg"/>
          <p:cNvPicPr>
            <a:picLocks noChangeAspect="1" noChangeArrowheads="1"/>
          </p:cNvPicPr>
          <p:nvPr/>
        </p:nvPicPr>
        <p:blipFill>
          <a:blip r:embed="rId5" cstate="print"/>
          <a:srcRect l="2060" b="13333"/>
          <a:stretch>
            <a:fillRect/>
          </a:stretch>
        </p:blipFill>
        <p:spPr bwMode="auto">
          <a:xfrm>
            <a:off x="323528" y="692696"/>
            <a:ext cx="3995936" cy="2732176"/>
          </a:xfrm>
          <a:prstGeom prst="rect">
            <a:avLst/>
          </a:prstGeom>
          <a:noFill/>
          <a:ln>
            <a:solidFill>
              <a:srgbClr val="542804"/>
            </a:solidFill>
          </a:ln>
        </p:spPr>
      </p:pic>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395536" y="188640"/>
            <a:ext cx="8352928" cy="2308324"/>
          </a:xfrm>
          <a:prstGeom prst="rect">
            <a:avLst/>
          </a:prstGeom>
        </p:spPr>
        <p:txBody>
          <a:bodyPr wrap="square">
            <a:spAutoFit/>
          </a:bodyPr>
          <a:lstStyle/>
          <a:p>
            <a:r>
              <a:rPr lang="ru-RU" dirty="0" smtClean="0">
                <a:solidFill>
                  <a:srgbClr val="542804"/>
                </a:solidFill>
                <a:latin typeface="Georgia" pitchFamily="18" charset="0"/>
              </a:rPr>
              <a:t>В </a:t>
            </a:r>
            <a:r>
              <a:rPr lang="ru-RU" dirty="0" err="1" smtClean="0">
                <a:solidFill>
                  <a:srgbClr val="542804"/>
                </a:solidFill>
                <a:latin typeface="Georgia" pitchFamily="18" charset="0"/>
              </a:rPr>
              <a:t>подклете</a:t>
            </a:r>
            <a:r>
              <a:rPr lang="ru-RU" dirty="0" smtClean="0">
                <a:solidFill>
                  <a:srgbClr val="542804"/>
                </a:solidFill>
                <a:latin typeface="Georgia" pitchFamily="18" charset="0"/>
              </a:rPr>
              <a:t> находятся иконы Покровского собора. Самая древняя из них — икона св. Василия Блаженного конца XVI в., написанная специально для Покровского собора.</a:t>
            </a:r>
          </a:p>
          <a:p>
            <a:r>
              <a:rPr lang="ru-RU" dirty="0" smtClean="0">
                <a:solidFill>
                  <a:srgbClr val="542804"/>
                </a:solidFill>
                <a:latin typeface="Georgia" pitchFamily="18" charset="0"/>
              </a:rPr>
              <a:t>Также экспонируются две иконы XVII в. — «Покров Пресвятой Богородицы» и «Богоматерь Знамение».</a:t>
            </a:r>
          </a:p>
          <a:p>
            <a:r>
              <a:rPr lang="ru-RU" dirty="0" smtClean="0">
                <a:solidFill>
                  <a:srgbClr val="542804"/>
                </a:solidFill>
                <a:latin typeface="Georgia" pitchFamily="18" charset="0"/>
              </a:rPr>
              <a:t>Икона «Богоматерь Знамение» является репликой фасадной иконы, расположенной на восточной стене собора. Написана в 1780-е гг. В XVIII—XIX вв. икона находилась над входом в придел Василия Блаженного.</a:t>
            </a:r>
            <a:endParaRPr lang="ru-RU" dirty="0">
              <a:solidFill>
                <a:srgbClr val="542804"/>
              </a:solidFill>
              <a:latin typeface="Georgia" pitchFamily="18" charset="0"/>
            </a:endParaRPr>
          </a:p>
        </p:txBody>
      </p:sp>
      <p:pic>
        <p:nvPicPr>
          <p:cNvPr id="27650" name="Picture 2" descr="http://strana.ru/media/images/uploaded/gallery_promo21109152.jpg"/>
          <p:cNvPicPr>
            <a:picLocks noChangeAspect="1" noChangeArrowheads="1"/>
          </p:cNvPicPr>
          <p:nvPr/>
        </p:nvPicPr>
        <p:blipFill>
          <a:blip r:embed="rId4" cstate="print"/>
          <a:srcRect/>
          <a:stretch>
            <a:fillRect/>
          </a:stretch>
        </p:blipFill>
        <p:spPr bwMode="auto">
          <a:xfrm>
            <a:off x="899592" y="2564904"/>
            <a:ext cx="7272808" cy="4040450"/>
          </a:xfrm>
          <a:prstGeom prst="rect">
            <a:avLst/>
          </a:prstGeom>
          <a:noFill/>
          <a:ln>
            <a:solidFill>
              <a:srgbClr val="542804"/>
            </a:solidFill>
          </a:ln>
        </p:spPr>
      </p:pic>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0" y="0"/>
            <a:ext cx="9144000" cy="707886"/>
          </a:xfrm>
          <a:prstGeom prst="rect">
            <a:avLst/>
          </a:prstGeom>
        </p:spPr>
        <p:txBody>
          <a:bodyPr wrap="square">
            <a:spAutoFit/>
          </a:bodyPr>
          <a:lstStyle/>
          <a:p>
            <a:pPr algn="ctr"/>
            <a:r>
              <a:rPr lang="ru-RU" sz="4000" dirty="0" smtClean="0">
                <a:solidFill>
                  <a:srgbClr val="542804"/>
                </a:solidFill>
                <a:latin typeface="Georgia" pitchFamily="18" charset="0"/>
              </a:rPr>
              <a:t>Храм святого Василия Блаженного </a:t>
            </a:r>
            <a:endParaRPr lang="ru-RU" sz="4000" dirty="0">
              <a:solidFill>
                <a:srgbClr val="542804"/>
              </a:solidFill>
              <a:latin typeface="Georgia" pitchFamily="18" charset="0"/>
            </a:endParaRPr>
          </a:p>
        </p:txBody>
      </p:sp>
      <p:sp>
        <p:nvSpPr>
          <p:cNvPr id="4" name="Прямоугольник 3"/>
          <p:cNvSpPr/>
          <p:nvPr/>
        </p:nvSpPr>
        <p:spPr>
          <a:xfrm>
            <a:off x="539552" y="836712"/>
            <a:ext cx="8136904" cy="5632311"/>
          </a:xfrm>
          <a:prstGeom prst="rect">
            <a:avLst/>
          </a:prstGeom>
        </p:spPr>
        <p:txBody>
          <a:bodyPr wrap="square">
            <a:spAutoFit/>
          </a:bodyPr>
          <a:lstStyle/>
          <a:p>
            <a:r>
              <a:rPr lang="ru-RU" sz="2000" dirty="0" smtClean="0">
                <a:solidFill>
                  <a:srgbClr val="542804"/>
                </a:solidFill>
                <a:latin typeface="Georgia" pitchFamily="18" charset="0"/>
              </a:rPr>
              <a:t>...Жил в Москве Василий, Христа ради юродивый. На Руси юродивый - безумец и провидец одновременно, человек мужественный и бескорыстный. Скоро пошла молва о святости Василия, получившего прозвище Блаженный. Даже царь Иван Васильевич с уважением относился к юродивому. Умер Василий в возрасте 72 лет. 2 авгус­та 1552 года - ровно за 2 месяца до взятия Казани - и был похоронен при Троицкой церкви на Рву, на месте которой построили Покровский собор. </a:t>
            </a:r>
          </a:p>
          <a:p>
            <a:r>
              <a:rPr lang="ru-RU" sz="2000" dirty="0" smtClean="0">
                <a:solidFill>
                  <a:srgbClr val="542804"/>
                </a:solidFill>
                <a:latin typeface="Georgia" pitchFamily="18" charset="0"/>
              </a:rPr>
              <a:t>А в 1588 году при царст­вовании Федора Ивановича мощи Василия Блаженного были обретены нетленными и прославились своими чудотворениями. Много недужных людей тогда исцелилось.</a:t>
            </a:r>
          </a:p>
          <a:p>
            <a:r>
              <a:rPr lang="ru-RU" sz="2000" dirty="0" smtClean="0">
                <a:solidFill>
                  <a:srgbClr val="542804"/>
                </a:solidFill>
                <a:latin typeface="Georgia" pitchFamily="18" charset="0"/>
              </a:rPr>
              <a:t>Повелел царь Федор Иванович выстроить на месте захоронения святого Васи­лия храм каменный - десятую церковь Покровского собора - Придел Василия Блаженного. По этому Васильевскому приделу очень скоро весь собор получил у москвичей новое название - храм Василия Блаженного. С ним он и вошёл в Историю.</a:t>
            </a:r>
            <a:endParaRPr lang="ru-RU" sz="2000" dirty="0">
              <a:solidFill>
                <a:srgbClr val="542804"/>
              </a:solidFill>
              <a:latin typeface="Georgia"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5" name="Прямоугольник 4"/>
          <p:cNvSpPr/>
          <p:nvPr/>
        </p:nvSpPr>
        <p:spPr>
          <a:xfrm>
            <a:off x="323528" y="188640"/>
            <a:ext cx="8640960" cy="1015663"/>
          </a:xfrm>
          <a:prstGeom prst="rect">
            <a:avLst/>
          </a:prstGeom>
        </p:spPr>
        <p:txBody>
          <a:bodyPr wrap="square">
            <a:spAutoFit/>
          </a:bodyPr>
          <a:lstStyle/>
          <a:p>
            <a:pPr algn="ctr"/>
            <a:r>
              <a:rPr lang="ru-RU" sz="2000" dirty="0" smtClean="0">
                <a:solidFill>
                  <a:srgbClr val="542804"/>
                </a:solidFill>
                <a:latin typeface="Georgia" pitchFamily="18" charset="0"/>
              </a:rPr>
              <a:t>Храм кубической формы, перекрыт </a:t>
            </a:r>
            <a:r>
              <a:rPr lang="ru-RU" sz="2000" dirty="0" err="1" smtClean="0">
                <a:solidFill>
                  <a:srgbClr val="542804"/>
                </a:solidFill>
                <a:latin typeface="Georgia" pitchFamily="18" charset="0"/>
              </a:rPr>
              <a:t>крещатым</a:t>
            </a:r>
            <a:r>
              <a:rPr lang="ru-RU" sz="2000" dirty="0" smtClean="0">
                <a:solidFill>
                  <a:srgbClr val="542804"/>
                </a:solidFill>
                <a:latin typeface="Georgia" pitchFamily="18" charset="0"/>
              </a:rPr>
              <a:t> сводом и увенчан небольшим световым барабаном с главкой. Покрытие церкви выполнено в едином стиле с главами верхних церквей собора.</a:t>
            </a:r>
          </a:p>
        </p:txBody>
      </p:sp>
      <p:pic>
        <p:nvPicPr>
          <p:cNvPr id="34820" name="Picture 4" descr="http://b1.culture.ru/c/743816.jpg"/>
          <p:cNvPicPr>
            <a:picLocks noChangeAspect="1" noChangeArrowheads="1"/>
          </p:cNvPicPr>
          <p:nvPr/>
        </p:nvPicPr>
        <p:blipFill>
          <a:blip r:embed="rId4" cstate="print"/>
          <a:srcRect/>
          <a:stretch>
            <a:fillRect/>
          </a:stretch>
        </p:blipFill>
        <p:spPr bwMode="auto">
          <a:xfrm>
            <a:off x="755576" y="1340768"/>
            <a:ext cx="7632848" cy="5084849"/>
          </a:xfrm>
          <a:prstGeom prst="rect">
            <a:avLst/>
          </a:prstGeom>
          <a:noFill/>
          <a:ln>
            <a:solidFill>
              <a:srgbClr val="542804"/>
            </a:solidFill>
          </a:ln>
        </p:spPr>
      </p:pic>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5220072" y="548680"/>
            <a:ext cx="3672408" cy="5632311"/>
          </a:xfrm>
          <a:prstGeom prst="rect">
            <a:avLst/>
          </a:prstGeom>
        </p:spPr>
        <p:txBody>
          <a:bodyPr wrap="square">
            <a:spAutoFit/>
          </a:bodyPr>
          <a:lstStyle/>
          <a:p>
            <a:r>
              <a:rPr lang="ru-RU" sz="2000" dirty="0" smtClean="0">
                <a:solidFill>
                  <a:srgbClr val="542804"/>
                </a:solidFill>
                <a:latin typeface="Georgia" pitchFamily="18" charset="0"/>
              </a:rPr>
              <a:t>Над захоронением св. Василия Блаженного установлена арка, украшенная резной сенью. Это одна из почитаемых московских святынь.</a:t>
            </a:r>
          </a:p>
          <a:p>
            <a:r>
              <a:rPr lang="ru-RU" sz="2000" dirty="0" smtClean="0">
                <a:solidFill>
                  <a:srgbClr val="542804"/>
                </a:solidFill>
                <a:latin typeface="Georgia" pitchFamily="18" charset="0"/>
              </a:rPr>
              <a:t>На южной стене церкви находится редкая большемерная икона, написанная на металле, -«Богоматерь Владимирская с избранными святыми московского круга «Днесь светло красуется славнейший град Москва» (1904 г.)</a:t>
            </a:r>
          </a:p>
          <a:p>
            <a:r>
              <a:rPr lang="ru-RU" sz="2000" dirty="0" smtClean="0">
                <a:solidFill>
                  <a:srgbClr val="542804"/>
                </a:solidFill>
                <a:latin typeface="Georgia" pitchFamily="18" charset="0"/>
              </a:rPr>
              <a:t>Пол покрыт чугунными плитами </a:t>
            </a:r>
            <a:r>
              <a:rPr lang="ru-RU" sz="2000" dirty="0" err="1" smtClean="0">
                <a:solidFill>
                  <a:srgbClr val="542804"/>
                </a:solidFill>
                <a:latin typeface="Georgia" pitchFamily="18" charset="0"/>
              </a:rPr>
              <a:t>Каслинского</a:t>
            </a:r>
            <a:r>
              <a:rPr lang="ru-RU" sz="2000" dirty="0" smtClean="0">
                <a:solidFill>
                  <a:srgbClr val="542804"/>
                </a:solidFill>
                <a:latin typeface="Georgia" pitchFamily="18" charset="0"/>
              </a:rPr>
              <a:t> литья.</a:t>
            </a:r>
            <a:endParaRPr lang="ru-RU" sz="2000" dirty="0">
              <a:solidFill>
                <a:srgbClr val="542804"/>
              </a:solidFill>
              <a:latin typeface="Georgia" pitchFamily="18" charset="0"/>
            </a:endParaRPr>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548680"/>
            <a:ext cx="4752528" cy="5224163"/>
          </a:xfrm>
          <a:prstGeom prst="rect">
            <a:avLst/>
          </a:prstGeom>
          <a:ln>
            <a:solidFill>
              <a:srgbClr val="542804"/>
            </a:solidFill>
          </a:ln>
        </p:spPr>
      </p:pic>
      <p:sp>
        <p:nvSpPr>
          <p:cNvPr id="5" name="Прямоугольник 4"/>
          <p:cNvSpPr/>
          <p:nvPr/>
        </p:nvSpPr>
        <p:spPr>
          <a:xfrm>
            <a:off x="323528" y="5805264"/>
            <a:ext cx="4752528" cy="707886"/>
          </a:xfrm>
          <a:prstGeom prst="rect">
            <a:avLst/>
          </a:prstGeom>
        </p:spPr>
        <p:txBody>
          <a:bodyPr wrap="square">
            <a:spAutoFit/>
          </a:bodyPr>
          <a:lstStyle/>
          <a:p>
            <a:pPr algn="ctr"/>
            <a:r>
              <a:rPr lang="ru-RU" sz="2000" dirty="0" smtClean="0">
                <a:solidFill>
                  <a:srgbClr val="542804"/>
                </a:solidFill>
                <a:latin typeface="Georgia" pitchFamily="18" charset="0"/>
              </a:rPr>
              <a:t>Сень над могилой</a:t>
            </a:r>
          </a:p>
          <a:p>
            <a:pPr algn="ctr"/>
            <a:r>
              <a:rPr lang="ru-RU" sz="2000" dirty="0" smtClean="0">
                <a:solidFill>
                  <a:srgbClr val="542804"/>
                </a:solidFill>
                <a:latin typeface="Georgia" pitchFamily="18" charset="0"/>
              </a:rPr>
              <a:t> Василия Блаженного</a:t>
            </a:r>
            <a:endParaRPr lang="ru-RU" sz="2000" dirty="0">
              <a:solidFill>
                <a:srgbClr val="542804"/>
              </a:solidFill>
              <a:latin typeface="Georgia"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4479634" y="3244334"/>
            <a:ext cx="184731" cy="369332"/>
          </a:xfrm>
          <a:prstGeom prst="rect">
            <a:avLst/>
          </a:prstGeom>
        </p:spPr>
        <p:txBody>
          <a:bodyPr wrap="none">
            <a:spAutoFit/>
          </a:bodyPr>
          <a:lstStyle/>
          <a:p>
            <a:pPr algn="ctr"/>
            <a:endParaRPr lang="ru-RU" dirty="0">
              <a:solidFill>
                <a:srgbClr val="002060"/>
              </a:solidFill>
            </a:endParaRPr>
          </a:p>
        </p:txBody>
      </p:sp>
      <p:sp>
        <p:nvSpPr>
          <p:cNvPr id="4" name="Прямоугольник 3"/>
          <p:cNvSpPr/>
          <p:nvPr/>
        </p:nvSpPr>
        <p:spPr>
          <a:xfrm>
            <a:off x="0" y="0"/>
            <a:ext cx="9144000" cy="707886"/>
          </a:xfrm>
          <a:prstGeom prst="rect">
            <a:avLst/>
          </a:prstGeom>
        </p:spPr>
        <p:txBody>
          <a:bodyPr wrap="square">
            <a:spAutoFit/>
          </a:bodyPr>
          <a:lstStyle/>
          <a:p>
            <a:pPr algn="ctr"/>
            <a:r>
              <a:rPr lang="ru-RU" sz="4000" dirty="0" smtClean="0">
                <a:solidFill>
                  <a:srgbClr val="542804"/>
                </a:solidFill>
                <a:latin typeface="Georgia" pitchFamily="18" charset="0"/>
              </a:rPr>
              <a:t>Второй этаж. Галереи </a:t>
            </a:r>
            <a:r>
              <a:rPr lang="ru-RU" sz="4000" dirty="0">
                <a:solidFill>
                  <a:srgbClr val="542804"/>
                </a:solidFill>
                <a:latin typeface="Georgia" pitchFamily="18" charset="0"/>
              </a:rPr>
              <a:t>и </a:t>
            </a:r>
            <a:r>
              <a:rPr lang="ru-RU" sz="4000" dirty="0" smtClean="0">
                <a:solidFill>
                  <a:srgbClr val="542804"/>
                </a:solidFill>
                <a:latin typeface="Georgia" pitchFamily="18" charset="0"/>
              </a:rPr>
              <a:t>крыльца.</a:t>
            </a:r>
            <a:endParaRPr lang="ru-RU" sz="4000" dirty="0">
              <a:solidFill>
                <a:srgbClr val="542804"/>
              </a:solidFill>
              <a:latin typeface="Georgia" pitchFamily="18" charset="0"/>
            </a:endParaRPr>
          </a:p>
        </p:txBody>
      </p:sp>
      <p:sp>
        <p:nvSpPr>
          <p:cNvPr id="6" name="Прямоугольник 5"/>
          <p:cNvSpPr/>
          <p:nvPr/>
        </p:nvSpPr>
        <p:spPr>
          <a:xfrm>
            <a:off x="3275856" y="1340768"/>
            <a:ext cx="5868144" cy="5355312"/>
          </a:xfrm>
          <a:prstGeom prst="rect">
            <a:avLst/>
          </a:prstGeom>
        </p:spPr>
        <p:txBody>
          <a:bodyPr wrap="square">
            <a:spAutoFit/>
          </a:bodyPr>
          <a:lstStyle/>
          <a:p>
            <a:r>
              <a:rPr lang="ru-RU" dirty="0" smtClean="0">
                <a:solidFill>
                  <a:srgbClr val="542804"/>
                </a:solidFill>
                <a:latin typeface="Georgia" pitchFamily="18" charset="0"/>
              </a:rPr>
              <a:t>Ее своды скрывают верхние части церквей. В настоящее время на галерее раскрыта темперная роспись. На восточном участке галереи сохранена масляная живопись XIX в. — изображения святых в сочетании с растительным орнаментом. Пол галереи выложен из кирпича «в ёлку». Свод западного участка галереи перекрыт плоским кирпичным потолком. На этом участке пол выложен особым узором в «розетку», а на стенах воссоздана первоначальная роспись, имитирующая кирпичную кладку. Пройдя лабиринт внутренней галереи, можно попасть на площадки крылец собора. Их своды представляют собой «цветочные ковры», хитросплетения которых завораживают и привлекают к себе взоры посетителей.</a:t>
            </a:r>
          </a:p>
          <a:p>
            <a:r>
              <a:rPr lang="ru-RU" dirty="0" smtClean="0">
                <a:solidFill>
                  <a:srgbClr val="542804"/>
                </a:solidFill>
                <a:latin typeface="Georgia" pitchFamily="18" charset="0"/>
              </a:rPr>
              <a:t>На верхней площадке правого крыльца перед церковью Входа Господня в Иерусалим сохранились основания столбов или колонн — остатки украшения входа. </a:t>
            </a:r>
            <a:endParaRPr lang="ru-RU" dirty="0">
              <a:solidFill>
                <a:srgbClr val="542804"/>
              </a:solidFill>
              <a:latin typeface="Georgia" pitchFamily="18" charset="0"/>
            </a:endParaRPr>
          </a:p>
        </p:txBody>
      </p:sp>
      <p:pic>
        <p:nvPicPr>
          <p:cNvPr id="32772" name="Picture 4" descr="http://wap.photohost.ru/pictures/759723.jpg"/>
          <p:cNvPicPr>
            <a:picLocks noChangeAspect="1" noChangeArrowheads="1"/>
          </p:cNvPicPr>
          <p:nvPr/>
        </p:nvPicPr>
        <p:blipFill>
          <a:blip r:embed="rId4" cstate="print"/>
          <a:srcRect l="5214" t="2574" r="4850" b="3892"/>
          <a:stretch>
            <a:fillRect/>
          </a:stretch>
        </p:blipFill>
        <p:spPr bwMode="auto">
          <a:xfrm>
            <a:off x="251520" y="1700808"/>
            <a:ext cx="2952328" cy="4663822"/>
          </a:xfrm>
          <a:prstGeom prst="rect">
            <a:avLst/>
          </a:prstGeom>
          <a:noFill/>
          <a:ln>
            <a:solidFill>
              <a:srgbClr val="542804"/>
            </a:solidFill>
          </a:ln>
        </p:spPr>
      </p:pic>
      <p:sp>
        <p:nvSpPr>
          <p:cNvPr id="7" name="Прямоугольник 6"/>
          <p:cNvSpPr/>
          <p:nvPr/>
        </p:nvSpPr>
        <p:spPr>
          <a:xfrm>
            <a:off x="251520" y="692696"/>
            <a:ext cx="8640960" cy="923330"/>
          </a:xfrm>
          <a:prstGeom prst="rect">
            <a:avLst/>
          </a:prstGeom>
        </p:spPr>
        <p:txBody>
          <a:bodyPr wrap="square">
            <a:spAutoFit/>
          </a:bodyPr>
          <a:lstStyle/>
          <a:p>
            <a:r>
              <a:rPr lang="ru-RU" dirty="0" smtClean="0">
                <a:solidFill>
                  <a:srgbClr val="542804"/>
                </a:solidFill>
                <a:latin typeface="Georgia" pitchFamily="18" charset="0"/>
              </a:rPr>
              <a:t>По периметру собора вокруг всех церквей проходит внешняя обходная галерея. Центральную церковь Покрова Богоматери окружает внутренняя обходная галерея. </a:t>
            </a: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40962" name="Picture 2" descr="Ð¦ÐµÑÐºÐ¾Ð²Ñ ÐÐ»ÐµÐºÑÐ°Ð½Ð´ÑÐ° Ð¡Ð²Ð¸ÑÑÐºÐ¾Ð³Ð¾"/>
          <p:cNvPicPr>
            <a:picLocks noChangeAspect="1" noChangeArrowheads="1"/>
          </p:cNvPicPr>
          <p:nvPr/>
        </p:nvPicPr>
        <p:blipFill>
          <a:blip r:embed="rId4" cstate="print"/>
          <a:srcRect/>
          <a:stretch>
            <a:fillRect/>
          </a:stretch>
        </p:blipFill>
        <p:spPr bwMode="auto">
          <a:xfrm>
            <a:off x="251520" y="332656"/>
            <a:ext cx="5112568" cy="5997148"/>
          </a:xfrm>
          <a:prstGeom prst="rect">
            <a:avLst/>
          </a:prstGeom>
          <a:noFill/>
          <a:ln>
            <a:solidFill>
              <a:srgbClr val="542804"/>
            </a:solidFill>
          </a:ln>
        </p:spPr>
      </p:pic>
      <p:sp>
        <p:nvSpPr>
          <p:cNvPr id="4" name="Прямоугольник 3"/>
          <p:cNvSpPr/>
          <p:nvPr/>
        </p:nvSpPr>
        <p:spPr>
          <a:xfrm>
            <a:off x="5405766" y="2636912"/>
            <a:ext cx="3738234" cy="830997"/>
          </a:xfrm>
          <a:prstGeom prst="rect">
            <a:avLst/>
          </a:prstGeom>
        </p:spPr>
        <p:txBody>
          <a:bodyPr wrap="square">
            <a:spAutoFit/>
          </a:bodyPr>
          <a:lstStyle/>
          <a:p>
            <a:pPr algn="ctr"/>
            <a:r>
              <a:rPr lang="ru-RU" sz="2400" dirty="0" smtClean="0">
                <a:solidFill>
                  <a:srgbClr val="542804"/>
                </a:solidFill>
                <a:latin typeface="Georgia" pitchFamily="18" charset="0"/>
              </a:rPr>
              <a:t>Церковь</a:t>
            </a:r>
          </a:p>
          <a:p>
            <a:pPr algn="ctr"/>
            <a:r>
              <a:rPr lang="ru-RU" sz="2400" dirty="0" smtClean="0">
                <a:solidFill>
                  <a:srgbClr val="542804"/>
                </a:solidFill>
                <a:latin typeface="Georgia" pitchFamily="18" charset="0"/>
              </a:rPr>
              <a:t> Александра Свирского</a:t>
            </a:r>
            <a:endParaRPr lang="ru-RU" sz="2400" dirty="0">
              <a:solidFill>
                <a:srgbClr val="542804"/>
              </a:solidFill>
              <a:latin typeface="Georgia"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4" name="Прямоугольник 3"/>
          <p:cNvSpPr/>
          <p:nvPr/>
        </p:nvSpPr>
        <p:spPr>
          <a:xfrm>
            <a:off x="4355976" y="404664"/>
            <a:ext cx="4536504" cy="5909310"/>
          </a:xfrm>
          <a:prstGeom prst="rect">
            <a:avLst/>
          </a:prstGeom>
        </p:spPr>
        <p:txBody>
          <a:bodyPr wrap="square">
            <a:spAutoFit/>
          </a:bodyPr>
          <a:lstStyle/>
          <a:p>
            <a:r>
              <a:rPr lang="ru-RU" dirty="0" smtClean="0">
                <a:solidFill>
                  <a:srgbClr val="542804"/>
                </a:solidFill>
                <a:latin typeface="Georgia" pitchFamily="18" charset="0"/>
              </a:rPr>
              <a:t>Юго-восточная церковь освящена во имя преподобного Александра Свирского.</a:t>
            </a:r>
          </a:p>
          <a:p>
            <a:r>
              <a:rPr lang="ru-RU" dirty="0" smtClean="0">
                <a:solidFill>
                  <a:srgbClr val="542804"/>
                </a:solidFill>
                <a:latin typeface="Georgia" pitchFamily="18" charset="0"/>
              </a:rPr>
              <a:t>В 1552 г., в день памяти Александра Свирского, состоялась одна из важных битв Казанского похода - разгром конницы царевича </a:t>
            </a:r>
            <a:r>
              <a:rPr lang="ru-RU" dirty="0" err="1" smtClean="0">
                <a:solidFill>
                  <a:srgbClr val="542804"/>
                </a:solidFill>
                <a:latin typeface="Georgia" pitchFamily="18" charset="0"/>
              </a:rPr>
              <a:t>Япанчи</a:t>
            </a:r>
            <a:r>
              <a:rPr lang="ru-RU" dirty="0" smtClean="0">
                <a:solidFill>
                  <a:srgbClr val="542804"/>
                </a:solidFill>
                <a:latin typeface="Georgia" pitchFamily="18" charset="0"/>
              </a:rPr>
              <a:t> на Арском поле.</a:t>
            </a:r>
          </a:p>
          <a:p>
            <a:r>
              <a:rPr lang="ru-RU" dirty="0" smtClean="0">
                <a:solidFill>
                  <a:srgbClr val="542804"/>
                </a:solidFill>
                <a:latin typeface="Georgia" pitchFamily="18" charset="0"/>
              </a:rPr>
              <a:t>Это одна из четырех малых церквей высотой 15 м. Ее основание — четверик — переходит в невысокий восьмерик и завершается цилиндрическим световым барабаном и сводом.</a:t>
            </a:r>
          </a:p>
          <a:p>
            <a:r>
              <a:rPr lang="ru-RU" dirty="0" smtClean="0">
                <a:solidFill>
                  <a:srgbClr val="542804"/>
                </a:solidFill>
                <a:latin typeface="Georgia" pitchFamily="18" charset="0"/>
              </a:rPr>
              <a:t>Первоначальный облик интерьера церкви: кирпичный пол рисунком в «ёлку», профилированные карнизы, ступенчатые подоконники окон. Стены церкви покрывает роспись, имитирующая кирпичную кладку. В куполе изображена «кирпичная» спираль — символ вечности.</a:t>
            </a:r>
          </a:p>
        </p:txBody>
      </p:sp>
      <p:pic>
        <p:nvPicPr>
          <p:cNvPr id="31746" name="Picture 2" descr="http://cultinfo.ru/brumfield/photoarchive/moscow/brumfieldmd12-20-56_m.jpg"/>
          <p:cNvPicPr>
            <a:picLocks noChangeAspect="1" noChangeArrowheads="1"/>
          </p:cNvPicPr>
          <p:nvPr/>
        </p:nvPicPr>
        <p:blipFill>
          <a:blip r:embed="rId4" cstate="print"/>
          <a:srcRect/>
          <a:stretch>
            <a:fillRect/>
          </a:stretch>
        </p:blipFill>
        <p:spPr bwMode="auto">
          <a:xfrm>
            <a:off x="251520" y="548680"/>
            <a:ext cx="3888432" cy="5838487"/>
          </a:xfrm>
          <a:prstGeom prst="rect">
            <a:avLst/>
          </a:prstGeom>
          <a:noFill/>
          <a:ln>
            <a:solidFill>
              <a:srgbClr val="542804"/>
            </a:solidFill>
          </a:ln>
        </p:spPr>
      </p:pic>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5508104" y="620688"/>
            <a:ext cx="3384376" cy="6402333"/>
          </a:xfrm>
          <a:prstGeom prst="rect">
            <a:avLst/>
          </a:prstGeom>
        </p:spPr>
        <p:txBody>
          <a:bodyPr wrap="square">
            <a:spAutoFit/>
          </a:bodyPr>
          <a:lstStyle/>
          <a:p>
            <a:r>
              <a:rPr lang="ru-RU" b="0" dirty="0" smtClean="0">
                <a:solidFill>
                  <a:srgbClr val="542804"/>
                </a:solidFill>
                <a:latin typeface="Georgia" pitchFamily="18" charset="0"/>
                <a:cs typeface="Times New Roman" pitchFamily="18" charset="0"/>
              </a:rPr>
              <a:t>– особый архитектурный тип, появившийся и ставший распространенным в русском храмовом зодчестве. Вместо купола здание храма завершается шатром. Шатер представлялся в виде высокой пирамиды, имеющей 4 или 8 граней. Шатровые храмы бывают деревянными и каменными. Каменные шатровые храмы появились на Руси в начале XVI века и не имеют аналогий в архитектуре других стран. Шедеврами и образцом шатрового стиля являются Церковь Вознесения Господня в селе Коломенском и Собор Покрова на Рву.</a:t>
            </a:r>
            <a:r>
              <a:rPr lang="ru-RU" b="0" dirty="0" smtClean="0">
                <a:solidFill>
                  <a:schemeClr val="bg2">
                    <a:lumMod val="25000"/>
                  </a:schemeClr>
                </a:solidFill>
                <a:latin typeface="Georgia" pitchFamily="18" charset="0"/>
                <a:cs typeface="Times New Roman" pitchFamily="18" charset="0"/>
              </a:rPr>
              <a:t/>
            </a:r>
            <a:br>
              <a:rPr lang="ru-RU" b="0" dirty="0" smtClean="0">
                <a:solidFill>
                  <a:schemeClr val="bg2">
                    <a:lumMod val="25000"/>
                  </a:schemeClr>
                </a:solidFill>
                <a:latin typeface="Georgia" pitchFamily="18" charset="0"/>
                <a:cs typeface="Times New Roman" pitchFamily="18" charset="0"/>
              </a:rPr>
            </a:br>
            <a:r>
              <a:rPr lang="ru-RU" b="0" dirty="0" smtClean="0">
                <a:solidFill>
                  <a:schemeClr val="bg2">
                    <a:lumMod val="25000"/>
                  </a:schemeClr>
                </a:solidFill>
                <a:latin typeface="Georgia" pitchFamily="18" charset="0"/>
                <a:cs typeface="Times New Roman" pitchFamily="18" charset="0"/>
              </a:rPr>
              <a:t> </a:t>
            </a:r>
            <a:endParaRPr lang="ru-RU" dirty="0">
              <a:latin typeface="Georgia" pitchFamily="18" charset="0"/>
            </a:endParaRPr>
          </a:p>
        </p:txBody>
      </p:sp>
      <p:sp>
        <p:nvSpPr>
          <p:cNvPr id="5" name="Прямоугольник 4"/>
          <p:cNvSpPr/>
          <p:nvPr/>
        </p:nvSpPr>
        <p:spPr>
          <a:xfrm>
            <a:off x="0" y="0"/>
            <a:ext cx="9144000" cy="707886"/>
          </a:xfrm>
          <a:prstGeom prst="rect">
            <a:avLst/>
          </a:prstGeom>
        </p:spPr>
        <p:txBody>
          <a:bodyPr wrap="square">
            <a:spAutoFit/>
          </a:bodyPr>
          <a:lstStyle/>
          <a:p>
            <a:pPr algn="ctr"/>
            <a:r>
              <a:rPr lang="ru-RU" sz="4000" b="0" dirty="0" smtClean="0">
                <a:solidFill>
                  <a:srgbClr val="542804"/>
                </a:solidFill>
                <a:latin typeface="Georgia" pitchFamily="18" charset="0"/>
                <a:cs typeface="Times New Roman" pitchFamily="18" charset="0"/>
              </a:rPr>
              <a:t>Шатровые храмы </a:t>
            </a:r>
            <a:endParaRPr lang="ru-RU" sz="4000" dirty="0">
              <a:solidFill>
                <a:srgbClr val="542804"/>
              </a:solidFill>
            </a:endParaRPr>
          </a:p>
        </p:txBody>
      </p:sp>
      <p:pic>
        <p:nvPicPr>
          <p:cNvPr id="2052" name="Picture 4" descr="Ð¥ÑÐ°Ð¼ ÐÐ¾Ð·Ð½ÐµÑÐµÐ½Ð¸Ñ ÐÐ¾ÑÐ¿Ð¾Ð´Ð½Ñ Ð² ÐÐ¾Ð»Ð¾Ð¼ÐµÐ½ÑÐºÐ¾Ð¼"/>
          <p:cNvPicPr>
            <a:picLocks noChangeAspect="1" noChangeArrowheads="1"/>
          </p:cNvPicPr>
          <p:nvPr/>
        </p:nvPicPr>
        <p:blipFill>
          <a:blip r:embed="rId4" cstate="print"/>
          <a:srcRect l="3149" t="8020" r="23528" b="6055"/>
          <a:stretch>
            <a:fillRect/>
          </a:stretch>
        </p:blipFill>
        <p:spPr bwMode="auto">
          <a:xfrm>
            <a:off x="2051720" y="2636912"/>
            <a:ext cx="3405498" cy="3990819"/>
          </a:xfrm>
          <a:prstGeom prst="rect">
            <a:avLst/>
          </a:prstGeom>
          <a:noFill/>
          <a:ln>
            <a:solidFill>
              <a:srgbClr val="542804"/>
            </a:solidFill>
          </a:ln>
        </p:spPr>
      </p:pic>
      <p:sp>
        <p:nvSpPr>
          <p:cNvPr id="7" name="Прямоугольник 6"/>
          <p:cNvSpPr/>
          <p:nvPr/>
        </p:nvSpPr>
        <p:spPr>
          <a:xfrm>
            <a:off x="179512" y="5229200"/>
            <a:ext cx="2232248" cy="1323439"/>
          </a:xfrm>
          <a:prstGeom prst="rect">
            <a:avLst/>
          </a:prstGeom>
        </p:spPr>
        <p:txBody>
          <a:bodyPr wrap="square">
            <a:spAutoFit/>
          </a:bodyPr>
          <a:lstStyle/>
          <a:p>
            <a:r>
              <a:rPr lang="ru-RU" sz="2000" dirty="0" smtClean="0">
                <a:solidFill>
                  <a:srgbClr val="542804"/>
                </a:solidFill>
              </a:rPr>
              <a:t>Церковь</a:t>
            </a:r>
          </a:p>
          <a:p>
            <a:r>
              <a:rPr lang="ru-RU" sz="2000" dirty="0" smtClean="0">
                <a:solidFill>
                  <a:srgbClr val="542804"/>
                </a:solidFill>
              </a:rPr>
              <a:t> Вознесения</a:t>
            </a:r>
          </a:p>
          <a:p>
            <a:r>
              <a:rPr lang="ru-RU" sz="2000" dirty="0" smtClean="0">
                <a:solidFill>
                  <a:srgbClr val="542804"/>
                </a:solidFill>
              </a:rPr>
              <a:t> </a:t>
            </a:r>
            <a:r>
              <a:rPr lang="ru-RU" sz="2000" dirty="0">
                <a:solidFill>
                  <a:srgbClr val="542804"/>
                </a:solidFill>
              </a:rPr>
              <a:t>Господня в Коломенском.</a:t>
            </a:r>
          </a:p>
        </p:txBody>
      </p:sp>
      <p:pic>
        <p:nvPicPr>
          <p:cNvPr id="2056" name="Picture 8" descr="https://img.tourister.ru/files/7/7/8/0/9/2/4/clones/870_1201_fixedwidth.jpg"/>
          <p:cNvPicPr>
            <a:picLocks noChangeAspect="1" noChangeArrowheads="1"/>
          </p:cNvPicPr>
          <p:nvPr/>
        </p:nvPicPr>
        <p:blipFill>
          <a:blip r:embed="rId5" cstate="print"/>
          <a:srcRect r="3257" b="1922"/>
          <a:stretch>
            <a:fillRect/>
          </a:stretch>
        </p:blipFill>
        <p:spPr bwMode="auto">
          <a:xfrm>
            <a:off x="251520" y="692696"/>
            <a:ext cx="3138582" cy="4392488"/>
          </a:xfrm>
          <a:prstGeom prst="rect">
            <a:avLst/>
          </a:prstGeom>
          <a:noFill/>
          <a:ln>
            <a:solidFill>
              <a:srgbClr val="542804"/>
            </a:solidFill>
          </a:ln>
        </p:spPr>
      </p:pic>
      <p:sp>
        <p:nvSpPr>
          <p:cNvPr id="10" name="Прямоугольник 9"/>
          <p:cNvSpPr/>
          <p:nvPr/>
        </p:nvSpPr>
        <p:spPr>
          <a:xfrm>
            <a:off x="3491880" y="1124744"/>
            <a:ext cx="2168322" cy="1015663"/>
          </a:xfrm>
          <a:prstGeom prst="rect">
            <a:avLst/>
          </a:prstGeom>
        </p:spPr>
        <p:txBody>
          <a:bodyPr wrap="square">
            <a:spAutoFit/>
          </a:bodyPr>
          <a:lstStyle/>
          <a:p>
            <a:r>
              <a:rPr lang="ru-RU" sz="2000" dirty="0">
                <a:solidFill>
                  <a:srgbClr val="542804"/>
                </a:solidFill>
              </a:rPr>
              <a:t>Храм Покрова </a:t>
            </a:r>
            <a:r>
              <a:rPr lang="ru-RU" sz="2000" dirty="0" smtClean="0">
                <a:solidFill>
                  <a:srgbClr val="542804"/>
                </a:solidFill>
              </a:rPr>
              <a:t>Богородицы</a:t>
            </a:r>
          </a:p>
          <a:p>
            <a:r>
              <a:rPr lang="ru-RU" sz="2000" dirty="0" smtClean="0">
                <a:solidFill>
                  <a:srgbClr val="542804"/>
                </a:solidFill>
              </a:rPr>
              <a:t> </a:t>
            </a:r>
            <a:r>
              <a:rPr lang="ru-RU" sz="2000" dirty="0">
                <a:solidFill>
                  <a:srgbClr val="542804"/>
                </a:solidFill>
              </a:rPr>
              <a:t>«на Рву»</a:t>
            </a:r>
            <a:endParaRPr lang="ru-RU" sz="2000" b="1" dirty="0">
              <a:solidFill>
                <a:srgbClr val="542804"/>
              </a:solidFill>
            </a:endParaRPr>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44034" name="Picture 2" descr="Ð¦ÐµÑÐºÐ¾Ð²Ñ ÐÐ°ÑÐ»Ð°Ð°Ð¼Ð° Ð¥ÑÑÑÐ½ÑÐºÐ¾Ð³Ð¾"/>
          <p:cNvPicPr>
            <a:picLocks noChangeAspect="1" noChangeArrowheads="1"/>
          </p:cNvPicPr>
          <p:nvPr/>
        </p:nvPicPr>
        <p:blipFill>
          <a:blip r:embed="rId4" cstate="print"/>
          <a:srcRect/>
          <a:stretch>
            <a:fillRect/>
          </a:stretch>
        </p:blipFill>
        <p:spPr bwMode="auto">
          <a:xfrm>
            <a:off x="323528" y="260648"/>
            <a:ext cx="4032448" cy="6300700"/>
          </a:xfrm>
          <a:prstGeom prst="rect">
            <a:avLst/>
          </a:prstGeom>
          <a:noFill/>
          <a:ln>
            <a:solidFill>
              <a:srgbClr val="542804"/>
            </a:solidFill>
          </a:ln>
        </p:spPr>
      </p:pic>
      <p:sp>
        <p:nvSpPr>
          <p:cNvPr id="4" name="Прямоугольник 3"/>
          <p:cNvSpPr/>
          <p:nvPr/>
        </p:nvSpPr>
        <p:spPr>
          <a:xfrm>
            <a:off x="4283968" y="2924944"/>
            <a:ext cx="4860032" cy="1077218"/>
          </a:xfrm>
          <a:prstGeom prst="rect">
            <a:avLst/>
          </a:prstGeom>
        </p:spPr>
        <p:txBody>
          <a:bodyPr wrap="square">
            <a:spAutoFit/>
          </a:bodyPr>
          <a:lstStyle/>
          <a:p>
            <a:pPr algn="ctr"/>
            <a:r>
              <a:rPr lang="ru-RU" sz="3200" dirty="0" smtClean="0">
                <a:solidFill>
                  <a:srgbClr val="542804"/>
                </a:solidFill>
                <a:latin typeface="Georgia" pitchFamily="18" charset="0"/>
              </a:rPr>
              <a:t>Церковь </a:t>
            </a:r>
          </a:p>
          <a:p>
            <a:pPr algn="ctr"/>
            <a:r>
              <a:rPr lang="ru-RU" sz="3200" dirty="0" err="1" smtClean="0">
                <a:solidFill>
                  <a:srgbClr val="542804"/>
                </a:solidFill>
                <a:latin typeface="Georgia" pitchFamily="18" charset="0"/>
              </a:rPr>
              <a:t>Варлаама</a:t>
            </a:r>
            <a:r>
              <a:rPr lang="ru-RU" sz="3200" dirty="0" smtClean="0">
                <a:solidFill>
                  <a:srgbClr val="542804"/>
                </a:solidFill>
                <a:latin typeface="Georgia" pitchFamily="18" charset="0"/>
              </a:rPr>
              <a:t>  </a:t>
            </a:r>
            <a:r>
              <a:rPr lang="ru-RU" sz="3200" dirty="0" err="1" smtClean="0">
                <a:solidFill>
                  <a:srgbClr val="542804"/>
                </a:solidFill>
                <a:latin typeface="Georgia" pitchFamily="18" charset="0"/>
              </a:rPr>
              <a:t>Хутынского</a:t>
            </a:r>
            <a:endParaRPr lang="ru-RU" sz="3200" dirty="0"/>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4" name="Прямоугольник 3"/>
          <p:cNvSpPr/>
          <p:nvPr/>
        </p:nvSpPr>
        <p:spPr>
          <a:xfrm>
            <a:off x="4788024" y="548680"/>
            <a:ext cx="4104456" cy="6186309"/>
          </a:xfrm>
          <a:prstGeom prst="rect">
            <a:avLst/>
          </a:prstGeom>
        </p:spPr>
        <p:txBody>
          <a:bodyPr wrap="square">
            <a:spAutoFit/>
          </a:bodyPr>
          <a:lstStyle/>
          <a:p>
            <a:r>
              <a:rPr lang="ru-RU" dirty="0" smtClean="0">
                <a:solidFill>
                  <a:srgbClr val="542804"/>
                </a:solidFill>
                <a:latin typeface="Georgia" pitchFamily="18" charset="0"/>
              </a:rPr>
              <a:t>Юго-западная церковь освящена во имя преподобного </a:t>
            </a:r>
            <a:r>
              <a:rPr lang="ru-RU" dirty="0" err="1" smtClean="0">
                <a:solidFill>
                  <a:srgbClr val="542804"/>
                </a:solidFill>
                <a:latin typeface="Georgia" pitchFamily="18" charset="0"/>
              </a:rPr>
              <a:t>Варлаама</a:t>
            </a:r>
            <a:r>
              <a:rPr lang="ru-RU" dirty="0" smtClean="0">
                <a:solidFill>
                  <a:srgbClr val="542804"/>
                </a:solidFill>
                <a:latin typeface="Georgia" pitchFamily="18" charset="0"/>
              </a:rPr>
              <a:t> </a:t>
            </a:r>
            <a:r>
              <a:rPr lang="ru-RU" dirty="0" err="1" smtClean="0">
                <a:solidFill>
                  <a:srgbClr val="542804"/>
                </a:solidFill>
                <a:latin typeface="Georgia" pitchFamily="18" charset="0"/>
              </a:rPr>
              <a:t>Хутынского</a:t>
            </a:r>
            <a:r>
              <a:rPr lang="ru-RU" dirty="0" smtClean="0">
                <a:solidFill>
                  <a:srgbClr val="542804"/>
                </a:solidFill>
                <a:latin typeface="Georgia" pitchFamily="18" charset="0"/>
              </a:rPr>
              <a:t>.</a:t>
            </a:r>
          </a:p>
          <a:p>
            <a:r>
              <a:rPr lang="ru-RU" dirty="0" smtClean="0">
                <a:solidFill>
                  <a:srgbClr val="542804"/>
                </a:solidFill>
                <a:latin typeface="Georgia" pitchFamily="18" charset="0"/>
              </a:rPr>
              <a:t>Это одна из четырех малых церквей собора высотой 15,2 м. Ее основание имеет форму четверика, вытянутого с севера на юг со смещением апсиды к югу. Нарушение симметрии в построении храма вызвано необходимостью устройства прохода между малой церковью и центральной — Покрова Богоматери.</a:t>
            </a:r>
          </a:p>
          <a:p>
            <a:r>
              <a:rPr lang="ru-RU" dirty="0" smtClean="0">
                <a:solidFill>
                  <a:srgbClr val="542804"/>
                </a:solidFill>
                <a:latin typeface="Georgia" pitchFamily="18" charset="0"/>
              </a:rPr>
              <a:t>Четверик переходит в невысокий восьмерик. Цилиндрический световой барабан перекрыт сводом. </a:t>
            </a:r>
            <a:endParaRPr lang="ru-RU" dirty="0" smtClean="0"/>
          </a:p>
          <a:p>
            <a:r>
              <a:rPr lang="ru-RU" dirty="0" smtClean="0">
                <a:solidFill>
                  <a:srgbClr val="542804"/>
                </a:solidFill>
                <a:latin typeface="Georgia" pitchFamily="18" charset="0"/>
              </a:rPr>
              <a:t>Особенность архитектуры церкви — неправильная форма апсиды — определила смещение Царских врат вправо.</a:t>
            </a:r>
          </a:p>
          <a:p>
            <a:endParaRPr lang="ru-RU" dirty="0" smtClean="0">
              <a:solidFill>
                <a:srgbClr val="002060"/>
              </a:solidFill>
              <a:latin typeface="Georgia" pitchFamily="18" charset="0"/>
            </a:endParaRPr>
          </a:p>
          <a:p>
            <a:endParaRPr lang="ru-RU" dirty="0">
              <a:solidFill>
                <a:srgbClr val="002060"/>
              </a:solidFill>
            </a:endParaRPr>
          </a:p>
        </p:txBody>
      </p:sp>
      <p:pic>
        <p:nvPicPr>
          <p:cNvPr id="30728" name="Picture 8" descr="Ð¦ÐµÑÐºÐ¾Ð²Ñ ÐÐ°ÑÐ»Ð°Ð°Ð¼Ð° Ð¥ÑÑÑÐ½ÑÐºÐ¾Ð³Ð¾"/>
          <p:cNvPicPr>
            <a:picLocks noChangeAspect="1" noChangeArrowheads="1"/>
          </p:cNvPicPr>
          <p:nvPr/>
        </p:nvPicPr>
        <p:blipFill>
          <a:blip r:embed="rId4" cstate="print"/>
          <a:srcRect/>
          <a:stretch>
            <a:fillRect/>
          </a:stretch>
        </p:blipFill>
        <p:spPr bwMode="auto">
          <a:xfrm>
            <a:off x="467544" y="260647"/>
            <a:ext cx="4032448" cy="6413437"/>
          </a:xfrm>
          <a:prstGeom prst="rect">
            <a:avLst/>
          </a:prstGeom>
          <a:noFill/>
          <a:ln>
            <a:solidFill>
              <a:srgbClr val="542804"/>
            </a:solidFill>
          </a:ln>
        </p:spPr>
      </p:pic>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43010" name="Picture 2" descr="Ð¦ÐµÑÐºÐ¾Ð²Ñ ÐÑÐ¾Ð´Ð° ÐÐ¾ÑÐ¿Ð¾Ð´Ð° Ð² ÐÐµÑÑÑÐ°Ð»Ð¸Ð¼"/>
          <p:cNvPicPr>
            <a:picLocks noChangeAspect="1" noChangeArrowheads="1"/>
          </p:cNvPicPr>
          <p:nvPr/>
        </p:nvPicPr>
        <p:blipFill>
          <a:blip r:embed="rId4" cstate="print"/>
          <a:srcRect/>
          <a:stretch>
            <a:fillRect/>
          </a:stretch>
        </p:blipFill>
        <p:spPr bwMode="auto">
          <a:xfrm>
            <a:off x="395536" y="260648"/>
            <a:ext cx="3602047" cy="6237312"/>
          </a:xfrm>
          <a:prstGeom prst="rect">
            <a:avLst/>
          </a:prstGeom>
          <a:noFill/>
          <a:ln>
            <a:solidFill>
              <a:srgbClr val="542804"/>
            </a:solidFill>
          </a:ln>
        </p:spPr>
      </p:pic>
      <p:sp>
        <p:nvSpPr>
          <p:cNvPr id="4" name="Прямоугольник 3"/>
          <p:cNvSpPr/>
          <p:nvPr/>
        </p:nvSpPr>
        <p:spPr>
          <a:xfrm>
            <a:off x="3995936" y="2924944"/>
            <a:ext cx="5148064" cy="954107"/>
          </a:xfrm>
          <a:prstGeom prst="rect">
            <a:avLst/>
          </a:prstGeom>
        </p:spPr>
        <p:txBody>
          <a:bodyPr wrap="square">
            <a:spAutoFit/>
          </a:bodyPr>
          <a:lstStyle/>
          <a:p>
            <a:pPr algn="ctr"/>
            <a:r>
              <a:rPr lang="ru-RU" sz="2800" dirty="0" smtClean="0">
                <a:solidFill>
                  <a:srgbClr val="542804"/>
                </a:solidFill>
                <a:latin typeface="Georgia" pitchFamily="18" charset="0"/>
              </a:rPr>
              <a:t>Церковь</a:t>
            </a:r>
          </a:p>
          <a:p>
            <a:pPr algn="ctr"/>
            <a:r>
              <a:rPr lang="ru-RU" sz="2800" dirty="0" smtClean="0">
                <a:solidFill>
                  <a:srgbClr val="542804"/>
                </a:solidFill>
                <a:latin typeface="Georgia" pitchFamily="18" charset="0"/>
              </a:rPr>
              <a:t> входа Господня в Иерусалим</a:t>
            </a:r>
            <a:endParaRPr lang="ru-RU" sz="2800" dirty="0">
              <a:solidFill>
                <a:srgbClr val="542804"/>
              </a:solidFill>
              <a:latin typeface="Georgia"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4" name="Прямоугольник 3"/>
          <p:cNvSpPr/>
          <p:nvPr/>
        </p:nvSpPr>
        <p:spPr>
          <a:xfrm>
            <a:off x="5004048" y="836712"/>
            <a:ext cx="3528392" cy="5324535"/>
          </a:xfrm>
          <a:prstGeom prst="rect">
            <a:avLst/>
          </a:prstGeom>
        </p:spPr>
        <p:txBody>
          <a:bodyPr wrap="square">
            <a:spAutoFit/>
          </a:bodyPr>
          <a:lstStyle/>
          <a:p>
            <a:r>
              <a:rPr lang="ru-RU" sz="2000" dirty="0" smtClean="0">
                <a:solidFill>
                  <a:srgbClr val="542804"/>
                </a:solidFill>
                <a:latin typeface="Georgia" pitchFamily="18" charset="0"/>
              </a:rPr>
              <a:t>Западная церковь освящена в честь праздника Входа Господня в Иерусалим.</a:t>
            </a:r>
          </a:p>
          <a:p>
            <a:r>
              <a:rPr lang="ru-RU" sz="2000" dirty="0" smtClean="0">
                <a:solidFill>
                  <a:srgbClr val="542804"/>
                </a:solidFill>
                <a:latin typeface="Georgia" pitchFamily="18" charset="0"/>
              </a:rPr>
              <a:t>Церковь  представляет собой восьмигранный двухъярусный столп, перекрытый сводом. Она отличается большими размерами и торжественным характером декоративного убранства.</a:t>
            </a:r>
          </a:p>
          <a:p>
            <a:r>
              <a:rPr lang="ru-RU" sz="2000" dirty="0" smtClean="0">
                <a:solidFill>
                  <a:srgbClr val="542804"/>
                </a:solidFill>
                <a:latin typeface="Georgia" pitchFamily="18" charset="0"/>
              </a:rPr>
              <a:t>Белизна стен подчеркивает архитектурные детали, исполненные зодчими с большой творческой фантазией. </a:t>
            </a:r>
          </a:p>
        </p:txBody>
      </p:sp>
      <p:pic>
        <p:nvPicPr>
          <p:cNvPr id="28676" name="Picture 4" descr="https://img-fotki.yandex.ru/get/38067/99239988.12a/0_159bb8_b5faaa2f_XL.jpg"/>
          <p:cNvPicPr>
            <a:picLocks noChangeAspect="1" noChangeArrowheads="1"/>
          </p:cNvPicPr>
          <p:nvPr/>
        </p:nvPicPr>
        <p:blipFill>
          <a:blip r:embed="rId4" cstate="print"/>
          <a:srcRect/>
          <a:stretch>
            <a:fillRect/>
          </a:stretch>
        </p:blipFill>
        <p:spPr bwMode="auto">
          <a:xfrm>
            <a:off x="611560" y="548680"/>
            <a:ext cx="4032448" cy="6052455"/>
          </a:xfrm>
          <a:prstGeom prst="rect">
            <a:avLst/>
          </a:prstGeom>
          <a:noFill/>
          <a:ln>
            <a:solidFill>
              <a:srgbClr val="542804"/>
            </a:solidFill>
          </a:ln>
        </p:spPr>
      </p:pic>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46082" name="Picture 2" descr="Ð¦ÐµÑÐºÐ¾Ð²Ñ ÐÑÐ¸Ð³Ð¾ÑÐ¸Ñ ÐÑÐ¼ÑÐ½ÑÐºÐ¾Ð³Ð¾"/>
          <p:cNvPicPr>
            <a:picLocks noChangeAspect="1" noChangeArrowheads="1"/>
          </p:cNvPicPr>
          <p:nvPr/>
        </p:nvPicPr>
        <p:blipFill>
          <a:blip r:embed="rId4" cstate="print"/>
          <a:srcRect/>
          <a:stretch>
            <a:fillRect/>
          </a:stretch>
        </p:blipFill>
        <p:spPr bwMode="auto">
          <a:xfrm>
            <a:off x="323528" y="188640"/>
            <a:ext cx="4104456" cy="6375854"/>
          </a:xfrm>
          <a:prstGeom prst="rect">
            <a:avLst/>
          </a:prstGeom>
          <a:noFill/>
          <a:ln>
            <a:solidFill>
              <a:srgbClr val="542804"/>
            </a:solidFill>
          </a:ln>
        </p:spPr>
      </p:pic>
      <p:sp>
        <p:nvSpPr>
          <p:cNvPr id="4" name="Прямоугольник 3"/>
          <p:cNvSpPr/>
          <p:nvPr/>
        </p:nvSpPr>
        <p:spPr>
          <a:xfrm>
            <a:off x="4427984" y="2852936"/>
            <a:ext cx="4716016" cy="1077218"/>
          </a:xfrm>
          <a:prstGeom prst="rect">
            <a:avLst/>
          </a:prstGeom>
        </p:spPr>
        <p:txBody>
          <a:bodyPr wrap="square">
            <a:spAutoFit/>
          </a:bodyPr>
          <a:lstStyle/>
          <a:p>
            <a:pPr algn="ctr"/>
            <a:r>
              <a:rPr lang="ru-RU" sz="3200" dirty="0" smtClean="0">
                <a:solidFill>
                  <a:srgbClr val="542804"/>
                </a:solidFill>
                <a:latin typeface="Georgia" pitchFamily="18" charset="0"/>
              </a:rPr>
              <a:t>Церковь </a:t>
            </a:r>
          </a:p>
          <a:p>
            <a:pPr algn="ctr"/>
            <a:r>
              <a:rPr lang="ru-RU" sz="3200" dirty="0" smtClean="0">
                <a:solidFill>
                  <a:srgbClr val="542804"/>
                </a:solidFill>
                <a:latin typeface="Georgia" pitchFamily="18" charset="0"/>
              </a:rPr>
              <a:t>Григория Армянского</a:t>
            </a:r>
            <a:endParaRPr lang="ru-RU" sz="3200" dirty="0">
              <a:solidFill>
                <a:srgbClr val="542804"/>
              </a:solidFill>
              <a:latin typeface="Georgia"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4" name="Прямоугольник 3"/>
          <p:cNvSpPr/>
          <p:nvPr/>
        </p:nvSpPr>
        <p:spPr>
          <a:xfrm>
            <a:off x="4211960" y="476673"/>
            <a:ext cx="4752528" cy="5632311"/>
          </a:xfrm>
          <a:prstGeom prst="rect">
            <a:avLst/>
          </a:prstGeom>
        </p:spPr>
        <p:txBody>
          <a:bodyPr wrap="square">
            <a:spAutoFit/>
          </a:bodyPr>
          <a:lstStyle/>
          <a:p>
            <a:r>
              <a:rPr lang="ru-RU" dirty="0" smtClean="0">
                <a:solidFill>
                  <a:srgbClr val="542804"/>
                </a:solidFill>
                <a:latin typeface="Georgia" pitchFamily="18" charset="0"/>
              </a:rPr>
              <a:t>Северо-западная церковь собора освящена во имя преподобного Григория, просветителя Великой Армении (ум. в 335 г.). Он обратил в христианство царя и всю страну, был епископом Армении. </a:t>
            </a:r>
          </a:p>
          <a:p>
            <a:r>
              <a:rPr lang="ru-RU" dirty="0" smtClean="0">
                <a:solidFill>
                  <a:srgbClr val="542804"/>
                </a:solidFill>
                <a:latin typeface="Georgia" pitchFamily="18" charset="0"/>
              </a:rPr>
              <a:t>Высота церкви 15 м. Она представляет собой четверик, переходящий в невысокий восьмерик. Ее основание вытянуто с севера на юг со смещением апсиды. Нарушение симметрии вызвано необходимостью устроить проход между этой церковью и центральной — Покрова Богоматери. Световой барабан перекрыт сводом.</a:t>
            </a:r>
          </a:p>
          <a:p>
            <a:r>
              <a:rPr lang="ru-RU" dirty="0" smtClean="0">
                <a:solidFill>
                  <a:srgbClr val="542804"/>
                </a:solidFill>
                <a:latin typeface="Georgia" pitchFamily="18" charset="0"/>
              </a:rPr>
              <a:t>В церкви восстановлено архитектурное убранство XVI в.: древние окна, полуколонны, карнизы, кирпичный пол, выложенный «в елку». Стены подчеркивает строгость и красоту архитектурных деталей.</a:t>
            </a:r>
            <a:endParaRPr lang="ru-RU" dirty="0">
              <a:solidFill>
                <a:srgbClr val="542804"/>
              </a:solidFill>
              <a:latin typeface="Georgia" pitchFamily="18" charset="0"/>
            </a:endParaRPr>
          </a:p>
        </p:txBody>
      </p:sp>
      <p:pic>
        <p:nvPicPr>
          <p:cNvPr id="12292" name="Picture 4" descr="http://noev-kovcheg.ru/pic_img/2011-22/45.jpg"/>
          <p:cNvPicPr>
            <a:picLocks noChangeAspect="1" noChangeArrowheads="1"/>
          </p:cNvPicPr>
          <p:nvPr/>
        </p:nvPicPr>
        <p:blipFill>
          <a:blip r:embed="rId4" cstate="print"/>
          <a:srcRect l="1800" t="1299" r="4602" b="10390"/>
          <a:stretch>
            <a:fillRect/>
          </a:stretch>
        </p:blipFill>
        <p:spPr bwMode="auto">
          <a:xfrm>
            <a:off x="251519" y="476672"/>
            <a:ext cx="3799481" cy="4968552"/>
          </a:xfrm>
          <a:prstGeom prst="rect">
            <a:avLst/>
          </a:prstGeom>
          <a:noFill/>
          <a:ln>
            <a:solidFill>
              <a:srgbClr val="542804"/>
            </a:solidFill>
          </a:ln>
        </p:spPr>
      </p:pic>
      <p:sp>
        <p:nvSpPr>
          <p:cNvPr id="7" name="TextBox 6"/>
          <p:cNvSpPr txBox="1"/>
          <p:nvPr/>
        </p:nvSpPr>
        <p:spPr>
          <a:xfrm>
            <a:off x="251520" y="5589240"/>
            <a:ext cx="3816424" cy="646331"/>
          </a:xfrm>
          <a:prstGeom prst="rect">
            <a:avLst/>
          </a:prstGeom>
          <a:noFill/>
        </p:spPr>
        <p:txBody>
          <a:bodyPr wrap="square" rtlCol="0">
            <a:spAutoFit/>
          </a:bodyPr>
          <a:lstStyle/>
          <a:p>
            <a:pPr algn="ctr"/>
            <a:r>
              <a:rPr lang="ru-RU" dirty="0" smtClean="0">
                <a:solidFill>
                  <a:srgbClr val="542804"/>
                </a:solidFill>
                <a:latin typeface="Georgia" pitchFamily="18" charset="0"/>
              </a:rPr>
              <a:t>Придел Григория Армянского, </a:t>
            </a:r>
          </a:p>
          <a:p>
            <a:pPr algn="ctr"/>
            <a:r>
              <a:rPr lang="ru-RU" dirty="0" smtClean="0">
                <a:solidFill>
                  <a:srgbClr val="542804"/>
                </a:solidFill>
                <a:latin typeface="Georgia" pitchFamily="18" charset="0"/>
              </a:rPr>
              <a:t>Детали внутреннего убранства</a:t>
            </a:r>
            <a:endParaRPr lang="ru-RU" dirty="0">
              <a:solidFill>
                <a:srgbClr val="542804"/>
              </a:solidFill>
              <a:latin typeface="Georgia"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45058" name="Picture 2" descr="Ð¦ÐµÑÐºÐ¾Ð²Ñ ÐÐ´ÑÐ¸Ð°Ð½Ð° Ð¸ ÐÐ°ÑÐ°Ð»Ð¸Ð¸"/>
          <p:cNvPicPr>
            <a:picLocks noChangeAspect="1" noChangeArrowheads="1"/>
          </p:cNvPicPr>
          <p:nvPr/>
        </p:nvPicPr>
        <p:blipFill>
          <a:blip r:embed="rId4" cstate="print"/>
          <a:srcRect/>
          <a:stretch>
            <a:fillRect/>
          </a:stretch>
        </p:blipFill>
        <p:spPr bwMode="auto">
          <a:xfrm>
            <a:off x="251520" y="388279"/>
            <a:ext cx="3888432" cy="6209073"/>
          </a:xfrm>
          <a:prstGeom prst="rect">
            <a:avLst/>
          </a:prstGeom>
          <a:noFill/>
        </p:spPr>
      </p:pic>
      <p:sp>
        <p:nvSpPr>
          <p:cNvPr id="4" name="Прямоугольник 3"/>
          <p:cNvSpPr/>
          <p:nvPr/>
        </p:nvSpPr>
        <p:spPr>
          <a:xfrm>
            <a:off x="4139952" y="2492896"/>
            <a:ext cx="5004048" cy="1077218"/>
          </a:xfrm>
          <a:prstGeom prst="rect">
            <a:avLst/>
          </a:prstGeom>
        </p:spPr>
        <p:txBody>
          <a:bodyPr wrap="square">
            <a:spAutoFit/>
          </a:bodyPr>
          <a:lstStyle/>
          <a:p>
            <a:pPr algn="ctr"/>
            <a:r>
              <a:rPr lang="ru-RU" sz="3200" dirty="0" smtClean="0">
                <a:solidFill>
                  <a:srgbClr val="542804"/>
                </a:solidFill>
                <a:latin typeface="Georgia" pitchFamily="18" charset="0"/>
              </a:rPr>
              <a:t>Церковь </a:t>
            </a:r>
          </a:p>
          <a:p>
            <a:pPr algn="ctr"/>
            <a:r>
              <a:rPr lang="ru-RU" sz="3200" dirty="0" err="1" smtClean="0">
                <a:solidFill>
                  <a:srgbClr val="542804"/>
                </a:solidFill>
                <a:latin typeface="Georgia" pitchFamily="18" charset="0"/>
              </a:rPr>
              <a:t>Киприана</a:t>
            </a:r>
            <a:r>
              <a:rPr lang="ru-RU" sz="3200" dirty="0" smtClean="0">
                <a:solidFill>
                  <a:srgbClr val="542804"/>
                </a:solidFill>
                <a:latin typeface="Georgia" pitchFamily="18" charset="0"/>
              </a:rPr>
              <a:t> и </a:t>
            </a:r>
            <a:r>
              <a:rPr lang="ru-RU" sz="3200" dirty="0" err="1" smtClean="0">
                <a:solidFill>
                  <a:srgbClr val="542804"/>
                </a:solidFill>
                <a:latin typeface="Georgia" pitchFamily="18" charset="0"/>
              </a:rPr>
              <a:t>Иустины</a:t>
            </a:r>
            <a:endParaRPr lang="ru-RU" sz="3200" dirty="0">
              <a:solidFill>
                <a:srgbClr val="542804"/>
              </a:solidFill>
              <a:latin typeface="Georgia" pitchFamily="18" charset="0"/>
            </a:endParaRPr>
          </a:p>
        </p:txBody>
      </p:sp>
      <p:sp>
        <p:nvSpPr>
          <p:cNvPr id="5" name="Прямоугольник 4"/>
          <p:cNvSpPr/>
          <p:nvPr/>
        </p:nvSpPr>
        <p:spPr>
          <a:xfrm>
            <a:off x="4139952" y="3573016"/>
            <a:ext cx="5004048" cy="461665"/>
          </a:xfrm>
          <a:prstGeom prst="rect">
            <a:avLst/>
          </a:prstGeom>
        </p:spPr>
        <p:txBody>
          <a:bodyPr wrap="square">
            <a:spAutoFit/>
          </a:bodyPr>
          <a:lstStyle/>
          <a:p>
            <a:pPr algn="ctr"/>
            <a:r>
              <a:rPr lang="ru-RU" sz="2400" dirty="0">
                <a:solidFill>
                  <a:srgbClr val="542804"/>
                </a:solidFill>
                <a:latin typeface="Georgia" pitchFamily="18" charset="0"/>
              </a:rPr>
              <a:t>(</a:t>
            </a:r>
            <a:r>
              <a:rPr lang="ru-RU" sz="2400" dirty="0" err="1">
                <a:solidFill>
                  <a:srgbClr val="542804"/>
                </a:solidFill>
                <a:latin typeface="Georgia" pitchFamily="18" charset="0"/>
              </a:rPr>
              <a:t>Адриана</a:t>
            </a:r>
            <a:r>
              <a:rPr lang="ru-RU" sz="2400" dirty="0">
                <a:solidFill>
                  <a:srgbClr val="542804"/>
                </a:solidFill>
                <a:latin typeface="Georgia" pitchFamily="18" charset="0"/>
              </a:rPr>
              <a:t> и Наталии)</a:t>
            </a:r>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6" name="Прямоугольник 5"/>
          <p:cNvSpPr/>
          <p:nvPr/>
        </p:nvSpPr>
        <p:spPr>
          <a:xfrm>
            <a:off x="4932040" y="332656"/>
            <a:ext cx="3816424" cy="6186309"/>
          </a:xfrm>
          <a:prstGeom prst="rect">
            <a:avLst/>
          </a:prstGeom>
        </p:spPr>
        <p:txBody>
          <a:bodyPr wrap="square">
            <a:spAutoFit/>
          </a:bodyPr>
          <a:lstStyle/>
          <a:p>
            <a:r>
              <a:rPr lang="ru-RU" dirty="0" smtClean="0">
                <a:solidFill>
                  <a:srgbClr val="542804"/>
                </a:solidFill>
                <a:latin typeface="Georgia" pitchFamily="18" charset="0"/>
              </a:rPr>
              <a:t>Северная церковь собора имеет необычное для русских храмов посвящение во имя христианских мучеников </a:t>
            </a:r>
            <a:r>
              <a:rPr lang="ru-RU" dirty="0" err="1" smtClean="0">
                <a:solidFill>
                  <a:srgbClr val="542804"/>
                </a:solidFill>
                <a:latin typeface="Georgia" pitchFamily="18" charset="0"/>
              </a:rPr>
              <a:t>Киприана</a:t>
            </a:r>
            <a:r>
              <a:rPr lang="ru-RU" dirty="0" smtClean="0">
                <a:solidFill>
                  <a:srgbClr val="542804"/>
                </a:solidFill>
                <a:latin typeface="Georgia" pitchFamily="18" charset="0"/>
              </a:rPr>
              <a:t> и </a:t>
            </a:r>
            <a:r>
              <a:rPr lang="ru-RU" dirty="0" err="1" smtClean="0">
                <a:solidFill>
                  <a:srgbClr val="542804"/>
                </a:solidFill>
                <a:latin typeface="Georgia" pitchFamily="18" charset="0"/>
              </a:rPr>
              <a:t>Иустины</a:t>
            </a:r>
            <a:r>
              <a:rPr lang="ru-RU" dirty="0" smtClean="0">
                <a:solidFill>
                  <a:srgbClr val="542804"/>
                </a:solidFill>
                <a:latin typeface="Georgia" pitchFamily="18" charset="0"/>
              </a:rPr>
              <a:t>, живших в IV в. Их память отмечается 2 (15 н.ст.) октября. В этот день 1552 г. войска царя Ивана IV взяли штурмом Казань.</a:t>
            </a:r>
          </a:p>
          <a:p>
            <a:r>
              <a:rPr lang="ru-RU" dirty="0" smtClean="0">
                <a:solidFill>
                  <a:srgbClr val="542804"/>
                </a:solidFill>
                <a:latin typeface="Georgia" pitchFamily="18" charset="0"/>
              </a:rPr>
              <a:t>Высота </a:t>
            </a:r>
            <a:r>
              <a:rPr lang="ru-RU" dirty="0">
                <a:solidFill>
                  <a:srgbClr val="542804"/>
                </a:solidFill>
                <a:latin typeface="Georgia" pitchFamily="18" charset="0"/>
              </a:rPr>
              <a:t>церкви— 20,9 м. Высокий восьмигранный столп завершен световым барабаном и куполом, в котором изображена Богоматерь «Неопалимая Купина». На стенах представлены сцены жития святых: в нижнем ярусе — </a:t>
            </a:r>
            <a:r>
              <a:rPr lang="ru-RU" dirty="0" err="1">
                <a:solidFill>
                  <a:srgbClr val="542804"/>
                </a:solidFill>
                <a:latin typeface="Georgia" pitchFamily="18" charset="0"/>
              </a:rPr>
              <a:t>Адриана</a:t>
            </a:r>
            <a:r>
              <a:rPr lang="ru-RU" dirty="0">
                <a:solidFill>
                  <a:srgbClr val="542804"/>
                </a:solidFill>
                <a:latin typeface="Georgia" pitchFamily="18" charset="0"/>
              </a:rPr>
              <a:t> и Наталии, в верхнем — </a:t>
            </a:r>
            <a:r>
              <a:rPr lang="ru-RU" dirty="0" err="1">
                <a:solidFill>
                  <a:srgbClr val="542804"/>
                </a:solidFill>
                <a:latin typeface="Georgia" pitchFamily="18" charset="0"/>
              </a:rPr>
              <a:t>Киприана</a:t>
            </a:r>
            <a:r>
              <a:rPr lang="ru-RU" dirty="0">
                <a:solidFill>
                  <a:srgbClr val="542804"/>
                </a:solidFill>
                <a:latin typeface="Georgia" pitchFamily="18" charset="0"/>
              </a:rPr>
              <a:t> и </a:t>
            </a:r>
            <a:r>
              <a:rPr lang="ru-RU" dirty="0" err="1">
                <a:solidFill>
                  <a:srgbClr val="542804"/>
                </a:solidFill>
                <a:latin typeface="Georgia" pitchFamily="18" charset="0"/>
              </a:rPr>
              <a:t>Иустины</a:t>
            </a:r>
            <a:r>
              <a:rPr lang="ru-RU" dirty="0">
                <a:solidFill>
                  <a:srgbClr val="542804"/>
                </a:solidFill>
                <a:latin typeface="Georgia" pitchFamily="18" charset="0"/>
              </a:rPr>
              <a:t>. Их дополняют многофигурные композиции на тему евангельских притч и сюжеты из Ветхого Завета</a:t>
            </a:r>
          </a:p>
        </p:txBody>
      </p:sp>
      <p:pic>
        <p:nvPicPr>
          <p:cNvPr id="39942" name="Picture 6" descr="Ð¦ÐµÑÐºÐ¾Ð²Ñ ÐÐ¸Ð¿ÑÐ¸Ð°Ð½Ð° Ð¸ ÐÑÑÑÐ¸Ð½Ñ"/>
          <p:cNvPicPr>
            <a:picLocks noChangeAspect="1" noChangeArrowheads="1"/>
          </p:cNvPicPr>
          <p:nvPr/>
        </p:nvPicPr>
        <p:blipFill>
          <a:blip r:embed="rId4" cstate="print"/>
          <a:srcRect/>
          <a:stretch>
            <a:fillRect/>
          </a:stretch>
        </p:blipFill>
        <p:spPr bwMode="auto">
          <a:xfrm>
            <a:off x="467544" y="332656"/>
            <a:ext cx="4176464" cy="626861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47106" name="Picture 2" descr="Ð¦ÐµÑÐºÐ¾Ð²Ñ ÐÐ¸ÐºÐ¾Ð»Ð°Ñ Ð§ÑÐ´Ð¾ÑÐ²Ð¾ÑÑÐ°"/>
          <p:cNvPicPr>
            <a:picLocks noChangeAspect="1" noChangeArrowheads="1"/>
          </p:cNvPicPr>
          <p:nvPr/>
        </p:nvPicPr>
        <p:blipFill>
          <a:blip r:embed="rId4" cstate="print"/>
          <a:srcRect/>
          <a:stretch>
            <a:fillRect/>
          </a:stretch>
        </p:blipFill>
        <p:spPr bwMode="auto">
          <a:xfrm>
            <a:off x="899592" y="188640"/>
            <a:ext cx="2783612" cy="6436096"/>
          </a:xfrm>
          <a:prstGeom prst="rect">
            <a:avLst/>
          </a:prstGeom>
          <a:noFill/>
        </p:spPr>
      </p:pic>
      <p:sp>
        <p:nvSpPr>
          <p:cNvPr id="4" name="Прямоугольник 3"/>
          <p:cNvSpPr/>
          <p:nvPr/>
        </p:nvSpPr>
        <p:spPr>
          <a:xfrm>
            <a:off x="3707904" y="2564904"/>
            <a:ext cx="5436095" cy="1077218"/>
          </a:xfrm>
          <a:prstGeom prst="rect">
            <a:avLst/>
          </a:prstGeom>
        </p:spPr>
        <p:txBody>
          <a:bodyPr wrap="square">
            <a:spAutoFit/>
          </a:bodyPr>
          <a:lstStyle/>
          <a:p>
            <a:pPr algn="ctr"/>
            <a:r>
              <a:rPr lang="ru-RU" sz="3200" dirty="0" smtClean="0">
                <a:solidFill>
                  <a:srgbClr val="542804"/>
                </a:solidFill>
                <a:latin typeface="Georgia" pitchFamily="18" charset="0"/>
              </a:rPr>
              <a:t>Церковь</a:t>
            </a:r>
          </a:p>
          <a:p>
            <a:pPr algn="ctr"/>
            <a:r>
              <a:rPr lang="ru-RU" sz="3200" dirty="0" smtClean="0">
                <a:solidFill>
                  <a:srgbClr val="542804"/>
                </a:solidFill>
                <a:latin typeface="Georgia" pitchFamily="18" charset="0"/>
              </a:rPr>
              <a:t> Николы Великорецкого</a:t>
            </a:r>
            <a:endParaRPr lang="ru-RU" sz="3200" dirty="0">
              <a:solidFill>
                <a:srgbClr val="542804"/>
              </a:solidFill>
              <a:latin typeface="Georgia"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4" name="Прямоугольник 3"/>
          <p:cNvSpPr/>
          <p:nvPr/>
        </p:nvSpPr>
        <p:spPr>
          <a:xfrm>
            <a:off x="4211960" y="260648"/>
            <a:ext cx="4752528" cy="6740307"/>
          </a:xfrm>
          <a:prstGeom prst="rect">
            <a:avLst/>
          </a:prstGeom>
        </p:spPr>
        <p:txBody>
          <a:bodyPr wrap="square">
            <a:spAutoFit/>
          </a:bodyPr>
          <a:lstStyle/>
          <a:p>
            <a:r>
              <a:rPr lang="ru-RU" dirty="0" smtClean="0">
                <a:solidFill>
                  <a:srgbClr val="542804"/>
                </a:solidFill>
                <a:latin typeface="Georgia" pitchFamily="18" charset="0"/>
              </a:rPr>
              <a:t>Южная церковь освящена во имя Великорецкого образа Николая Чудотворца. Икона святителя была обретена в городе Хлынове на реке Великой и впоследствии получила название «Никола Великорецкий».</a:t>
            </a:r>
          </a:p>
          <a:p>
            <a:r>
              <a:rPr lang="ru-RU" dirty="0" smtClean="0">
                <a:solidFill>
                  <a:srgbClr val="542804"/>
                </a:solidFill>
                <a:latin typeface="Georgia" pitchFamily="18" charset="0"/>
              </a:rPr>
              <a:t>Церковь представляет собой двухъярусный восьмигранный столп со световым барабаном и сводом. Её высота — 28 м.</a:t>
            </a:r>
          </a:p>
          <a:p>
            <a:r>
              <a:rPr lang="ru-RU" dirty="0" smtClean="0">
                <a:solidFill>
                  <a:srgbClr val="542804"/>
                </a:solidFill>
                <a:latin typeface="Georgia" pitchFamily="18" charset="0"/>
              </a:rPr>
              <a:t>Во второй половине XVIII — начале XIX в. сложился единый комплекс декоративного и изобразительного искусства: резной иконостас с полными чинами икон и монументальная сюжетная роспись стен и свода. В нижнем ярусе восьмерика представлены тексты </a:t>
            </a:r>
            <a:r>
              <a:rPr lang="ru-RU" dirty="0" err="1" smtClean="0">
                <a:solidFill>
                  <a:srgbClr val="542804"/>
                </a:solidFill>
                <a:latin typeface="Georgia" pitchFamily="18" charset="0"/>
              </a:rPr>
              <a:t>Никоновской</a:t>
            </a:r>
            <a:r>
              <a:rPr lang="ru-RU" dirty="0" smtClean="0">
                <a:solidFill>
                  <a:srgbClr val="542804"/>
                </a:solidFill>
                <a:latin typeface="Georgia" pitchFamily="18" charset="0"/>
              </a:rPr>
              <a:t> летописи о принесении образа в Москву и иллюстрации к ним.</a:t>
            </a:r>
          </a:p>
          <a:p>
            <a:r>
              <a:rPr lang="ru-RU" dirty="0" smtClean="0">
                <a:solidFill>
                  <a:srgbClr val="542804"/>
                </a:solidFill>
                <a:latin typeface="Georgia" pitchFamily="18" charset="0"/>
              </a:rPr>
              <a:t>В верхнем ярусе изображена Богоматерь на престоле в окружении пророков, выше — апостолы, в своде — образ Спаса Вседержителя.</a:t>
            </a:r>
          </a:p>
          <a:p>
            <a:endParaRPr lang="ru-RU" dirty="0">
              <a:solidFill>
                <a:srgbClr val="002060"/>
              </a:solidFill>
            </a:endParaRPr>
          </a:p>
        </p:txBody>
      </p:sp>
      <p:sp>
        <p:nvSpPr>
          <p:cNvPr id="38914" name="AutoShape 2" descr="https://ci4.googleusercontent.com/proxy/tUhPkJiznXOLrxGGheBWyXNC5EFVqUbZ_rRLGmJomlOGqZE7kip6ATcwBvgkui7AA_TlHrDzklEv3EOQ5wisMWb5jjKZdf8PZYhTI4ySVf4Tm6xVVdAq9MEnqNJ7ZN4YRQ=s0-d-e1-f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8916" name="AutoShape 4" descr="https://ci4.googleusercontent.com/proxy/tUhPkJiznXOLrxGGheBWyXNC5EFVqUbZ_rRLGmJomlOGqZE7kip6ATcwBvgkui7AA_TlHrDzklEv3EOQ5wisMWb5jjKZdf8PZYhTI4ySVf4Tm6xVVdAq9MEnqNJ7ZN4YRQ=s0-d-e1-f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8918" name="AutoShape 6" descr="https://ci4.googleusercontent.com/proxy/tUhPkJiznXOLrxGGheBWyXNC5EFVqUbZ_rRLGmJomlOGqZE7kip6ATcwBvgkui7AA_TlHrDzklEv3EOQ5wisMWb5jjKZdf8PZYhTI4ySVf4Tm6xVVdAq9MEnqNJ7ZN4YRQ=s0-d-e1-f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8920" name="Picture 8" descr="https://img-fotki.yandex.ru/get/65759/99239988.12a/0_159bd1_82869538_XL.jpg"/>
          <p:cNvPicPr>
            <a:picLocks noChangeAspect="1" noChangeArrowheads="1"/>
          </p:cNvPicPr>
          <p:nvPr/>
        </p:nvPicPr>
        <p:blipFill>
          <a:blip r:embed="rId4" cstate="print"/>
          <a:srcRect/>
          <a:stretch>
            <a:fillRect/>
          </a:stretch>
        </p:blipFill>
        <p:spPr bwMode="auto">
          <a:xfrm>
            <a:off x="251520" y="437088"/>
            <a:ext cx="3816424" cy="5728216"/>
          </a:xfrm>
          <a:prstGeom prst="rect">
            <a:avLst/>
          </a:prstGeom>
          <a:noFill/>
          <a:ln>
            <a:solidFill>
              <a:srgbClr val="542804"/>
            </a:solidFill>
          </a:ln>
        </p:spPr>
      </p:pic>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467544" y="980728"/>
            <a:ext cx="8280920" cy="5386090"/>
          </a:xfrm>
          <a:prstGeom prst="rect">
            <a:avLst/>
          </a:prstGeom>
        </p:spPr>
        <p:txBody>
          <a:bodyPr wrap="square">
            <a:spAutoFit/>
          </a:bodyPr>
          <a:lstStyle/>
          <a:p>
            <a:r>
              <a:rPr lang="ru-RU" sz="2400" b="0" dirty="0" smtClean="0">
                <a:solidFill>
                  <a:srgbClr val="542804"/>
                </a:solidFill>
                <a:latin typeface="Times New Roman" pitchFamily="18" charset="0"/>
                <a:cs typeface="Times New Roman" pitchFamily="18" charset="0"/>
              </a:rPr>
              <a:t/>
            </a:r>
            <a:br>
              <a:rPr lang="ru-RU" sz="2400" b="0" dirty="0" smtClean="0">
                <a:solidFill>
                  <a:srgbClr val="542804"/>
                </a:solidFill>
                <a:latin typeface="Times New Roman" pitchFamily="18" charset="0"/>
                <a:cs typeface="Times New Roman" pitchFamily="18" charset="0"/>
              </a:rPr>
            </a:br>
            <a:r>
              <a:rPr lang="ru-RU" sz="2000" b="0" dirty="0" smtClean="0">
                <a:solidFill>
                  <a:srgbClr val="542804"/>
                </a:solidFill>
                <a:latin typeface="Georgia" pitchFamily="18" charset="0"/>
                <a:cs typeface="Times New Roman" pitchFamily="18" charset="0"/>
              </a:rPr>
              <a:t>1. Возникновение шатровых храмов связано с традицией строительства храмов-памятников, приуроченных к какому-либо важному событию. </a:t>
            </a:r>
            <a:br>
              <a:rPr lang="ru-RU" sz="2000" b="0" dirty="0" smtClean="0">
                <a:solidFill>
                  <a:srgbClr val="542804"/>
                </a:solidFill>
                <a:latin typeface="Georgia" pitchFamily="18" charset="0"/>
                <a:cs typeface="Times New Roman" pitchFamily="18" charset="0"/>
              </a:rPr>
            </a:br>
            <a:r>
              <a:rPr lang="ru-RU" sz="2000" b="0" dirty="0" smtClean="0">
                <a:solidFill>
                  <a:srgbClr val="542804"/>
                </a:solidFill>
                <a:latin typeface="Georgia" pitchFamily="18" charset="0"/>
                <a:cs typeface="Times New Roman" pitchFamily="18" charset="0"/>
              </a:rPr>
              <a:t>2. Шатровая форма церквей оказалась наиболее подходящей для строительства храмов-памятников – они должны были быть высокими, видными издалека, а вот небольшая площадь храма роли не играла, так как они создавались не для огромного скопления народа.</a:t>
            </a:r>
            <a:br>
              <a:rPr lang="ru-RU" sz="2000" b="0" dirty="0" smtClean="0">
                <a:solidFill>
                  <a:srgbClr val="542804"/>
                </a:solidFill>
                <a:latin typeface="Georgia" pitchFamily="18" charset="0"/>
                <a:cs typeface="Times New Roman" pitchFamily="18" charset="0"/>
              </a:rPr>
            </a:br>
            <a:r>
              <a:rPr lang="ru-RU" sz="2000" b="0" dirty="0" smtClean="0">
                <a:solidFill>
                  <a:srgbClr val="542804"/>
                </a:solidFill>
                <a:latin typeface="Georgia" pitchFamily="18" charset="0"/>
                <a:cs typeface="Times New Roman" pitchFamily="18" charset="0"/>
              </a:rPr>
              <a:t>3. Основа всех шатровых храмов была примерно одинаковой: четверик, на который ставился небольшой восьмерик, служащий опорой для высокого восьмигранного шатра.</a:t>
            </a:r>
            <a:br>
              <a:rPr lang="ru-RU" sz="2000" b="0" dirty="0" smtClean="0">
                <a:solidFill>
                  <a:srgbClr val="542804"/>
                </a:solidFill>
                <a:latin typeface="Georgia" pitchFamily="18" charset="0"/>
                <a:cs typeface="Times New Roman" pitchFamily="18" charset="0"/>
              </a:rPr>
            </a:br>
            <a:r>
              <a:rPr lang="ru-RU" sz="2000" b="0" dirty="0" smtClean="0">
                <a:solidFill>
                  <a:srgbClr val="542804"/>
                </a:solidFill>
                <a:latin typeface="Georgia" pitchFamily="18" charset="0"/>
                <a:cs typeface="Times New Roman" pitchFamily="18" charset="0"/>
              </a:rPr>
              <a:t>4. Зодчие проявляли изобретательность в украшении и варьировании различных деталей, что ни один шатровый храм не был похож на другие.</a:t>
            </a:r>
            <a:br>
              <a:rPr lang="ru-RU" sz="2000" b="0" dirty="0" smtClean="0">
                <a:solidFill>
                  <a:srgbClr val="542804"/>
                </a:solidFill>
                <a:latin typeface="Georgia" pitchFamily="18" charset="0"/>
                <a:cs typeface="Times New Roman" pitchFamily="18" charset="0"/>
              </a:rPr>
            </a:br>
            <a:r>
              <a:rPr lang="ru-RU" sz="2000" b="0" dirty="0" smtClean="0">
                <a:solidFill>
                  <a:srgbClr val="542804"/>
                </a:solidFill>
                <a:latin typeface="Georgia" pitchFamily="18" charset="0"/>
                <a:cs typeface="Times New Roman" pitchFamily="18" charset="0"/>
              </a:rPr>
              <a:t>5. Важное качество шатровых храмов — столпообразность.</a:t>
            </a:r>
            <a:br>
              <a:rPr lang="ru-RU" sz="2000" b="0" dirty="0" smtClean="0">
                <a:solidFill>
                  <a:srgbClr val="542804"/>
                </a:solidFill>
                <a:latin typeface="Georgia" pitchFamily="18" charset="0"/>
                <a:cs typeface="Times New Roman" pitchFamily="18" charset="0"/>
              </a:rPr>
            </a:br>
            <a:endParaRPr lang="ru-RU" sz="2000" dirty="0">
              <a:solidFill>
                <a:srgbClr val="542804"/>
              </a:solidFill>
              <a:latin typeface="Georgia" pitchFamily="18" charset="0"/>
            </a:endParaRPr>
          </a:p>
        </p:txBody>
      </p:sp>
      <p:sp>
        <p:nvSpPr>
          <p:cNvPr id="4" name="Прямоугольник 3"/>
          <p:cNvSpPr/>
          <p:nvPr/>
        </p:nvSpPr>
        <p:spPr>
          <a:xfrm>
            <a:off x="0" y="188640"/>
            <a:ext cx="9144000" cy="707886"/>
          </a:xfrm>
          <a:prstGeom prst="rect">
            <a:avLst/>
          </a:prstGeom>
        </p:spPr>
        <p:txBody>
          <a:bodyPr wrap="square">
            <a:spAutoFit/>
          </a:bodyPr>
          <a:lstStyle/>
          <a:p>
            <a:pPr algn="ctr"/>
            <a:r>
              <a:rPr lang="ru-RU" sz="4000" dirty="0" smtClean="0">
                <a:solidFill>
                  <a:srgbClr val="542804"/>
                </a:solidFill>
                <a:latin typeface="Georgia" pitchFamily="18" charset="0"/>
                <a:cs typeface="Times New Roman" pitchFamily="18" charset="0"/>
              </a:rPr>
              <a:t>Особенность шатрового зодчества:</a:t>
            </a:r>
            <a:endParaRPr lang="ru-RU" sz="4000" dirty="0">
              <a:solidFill>
                <a:srgbClr val="542804"/>
              </a:solidFill>
            </a:endParaRPr>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49154" name="Picture 2" descr="Ð¢ÑÐ¾Ð¸ÑÐºÐ°Ñ ÑÐµÑÐºÐ¾Ð²Ñ"/>
          <p:cNvPicPr>
            <a:picLocks noChangeAspect="1" noChangeArrowheads="1"/>
          </p:cNvPicPr>
          <p:nvPr/>
        </p:nvPicPr>
        <p:blipFill>
          <a:blip r:embed="rId4" cstate="print"/>
          <a:srcRect/>
          <a:stretch>
            <a:fillRect/>
          </a:stretch>
        </p:blipFill>
        <p:spPr bwMode="auto">
          <a:xfrm>
            <a:off x="251520" y="332656"/>
            <a:ext cx="3888432" cy="6335530"/>
          </a:xfrm>
          <a:prstGeom prst="rect">
            <a:avLst/>
          </a:prstGeom>
          <a:noFill/>
        </p:spPr>
      </p:pic>
      <p:sp>
        <p:nvSpPr>
          <p:cNvPr id="4" name="Прямоугольник 3"/>
          <p:cNvSpPr/>
          <p:nvPr/>
        </p:nvSpPr>
        <p:spPr>
          <a:xfrm>
            <a:off x="4139953" y="2708920"/>
            <a:ext cx="5004048" cy="1077218"/>
          </a:xfrm>
          <a:prstGeom prst="rect">
            <a:avLst/>
          </a:prstGeom>
        </p:spPr>
        <p:txBody>
          <a:bodyPr wrap="square">
            <a:spAutoFit/>
          </a:bodyPr>
          <a:lstStyle/>
          <a:p>
            <a:pPr algn="ctr"/>
            <a:r>
              <a:rPr lang="ru-RU" sz="3200" dirty="0" smtClean="0">
                <a:solidFill>
                  <a:srgbClr val="542804"/>
                </a:solidFill>
                <a:latin typeface="Georgia" pitchFamily="18" charset="0"/>
              </a:rPr>
              <a:t>Церковь </a:t>
            </a:r>
          </a:p>
          <a:p>
            <a:pPr algn="ctr"/>
            <a:r>
              <a:rPr lang="ru-RU" sz="3200" dirty="0" smtClean="0">
                <a:solidFill>
                  <a:srgbClr val="542804"/>
                </a:solidFill>
                <a:latin typeface="Georgia" pitchFamily="18" charset="0"/>
              </a:rPr>
              <a:t>Святой Троицы</a:t>
            </a:r>
            <a:endParaRPr lang="ru-RU" sz="3200" dirty="0">
              <a:solidFill>
                <a:srgbClr val="542804"/>
              </a:solidFill>
              <a:latin typeface="Georgia"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4" name="Прямоугольник 3"/>
          <p:cNvSpPr/>
          <p:nvPr/>
        </p:nvSpPr>
        <p:spPr>
          <a:xfrm>
            <a:off x="3851920" y="188640"/>
            <a:ext cx="5292080" cy="6740307"/>
          </a:xfrm>
          <a:prstGeom prst="rect">
            <a:avLst/>
          </a:prstGeom>
        </p:spPr>
        <p:txBody>
          <a:bodyPr wrap="square">
            <a:spAutoFit/>
          </a:bodyPr>
          <a:lstStyle/>
          <a:p>
            <a:r>
              <a:rPr lang="ru-RU" dirty="0" smtClean="0">
                <a:solidFill>
                  <a:srgbClr val="542804"/>
                </a:solidFill>
                <a:latin typeface="Georgia" pitchFamily="18" charset="0"/>
              </a:rPr>
              <a:t>Восточная освящена во имя Святой Троицы. Считается, что Покровский собор построен на месте древней Троицкой церкви, по названию которой часто именовали весь храм.</a:t>
            </a:r>
          </a:p>
          <a:p>
            <a:r>
              <a:rPr lang="ru-RU" dirty="0" smtClean="0">
                <a:solidFill>
                  <a:srgbClr val="542804"/>
                </a:solidFill>
                <a:latin typeface="Georgia" pitchFamily="18" charset="0"/>
              </a:rPr>
              <a:t>Одна из четырех больших церквей собора представляет собой двухъярусный восьмигранный столп, завершающийся световым барабаном и куполом. Ее высота 21 м. В процессе реставрации 1920-х гг. в этой церкви наиболее полно восстановили древнее архитектурно-декоративное убранство: полуколонны и пилястры, обрамляющие арки-входы нижней части восьмерика, декоративный пояс </a:t>
            </a:r>
            <a:r>
              <a:rPr lang="ru-RU" dirty="0" err="1" smtClean="0">
                <a:solidFill>
                  <a:srgbClr val="542804"/>
                </a:solidFill>
                <a:latin typeface="Georgia" pitchFamily="18" charset="0"/>
              </a:rPr>
              <a:t>арочек</a:t>
            </a:r>
            <a:r>
              <a:rPr lang="ru-RU" dirty="0" smtClean="0">
                <a:solidFill>
                  <a:srgbClr val="542804"/>
                </a:solidFill>
                <a:latin typeface="Georgia" pitchFamily="18" charset="0"/>
              </a:rPr>
              <a:t>. В своде купола маломерным кирпичом выложена спираль — символ вечности. Ступенчатые подоконники в сочетании с выбеленной гладью стен и свода делают церковь Троицы особенно светлой и нарядной. Под световым барабаном в стены вмонтированы «голосники» — глиняные сосуды, предназначенные для усиления звука (резонаторы). Церковь освещает старейшее в соборе паникадило русской работы конца XVI в.</a:t>
            </a:r>
            <a:endParaRPr lang="ru-RU" dirty="0">
              <a:solidFill>
                <a:srgbClr val="542804"/>
              </a:solidFill>
              <a:latin typeface="Georgia" pitchFamily="18" charset="0"/>
            </a:endParaRPr>
          </a:p>
        </p:txBody>
      </p:sp>
      <p:pic>
        <p:nvPicPr>
          <p:cNvPr id="41986" name="Picture 2" descr="Ð¦ÐµÑÐºÐ¾Ð²Ñ Ð¡Ð²ÑÑÐ¾Ð¹ Ð¢ÑÐ¾Ð¸ÑÑ"/>
          <p:cNvPicPr>
            <a:picLocks noChangeAspect="1" noChangeArrowheads="1"/>
          </p:cNvPicPr>
          <p:nvPr/>
        </p:nvPicPr>
        <p:blipFill>
          <a:blip r:embed="rId4" cstate="print"/>
          <a:srcRect/>
          <a:stretch>
            <a:fillRect/>
          </a:stretch>
        </p:blipFill>
        <p:spPr bwMode="auto">
          <a:xfrm>
            <a:off x="179511" y="692696"/>
            <a:ext cx="3550175" cy="532859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50178" name="Picture 2" descr="Ð¦ÐµÑÐºÐ¾Ð²Ñ ÐÐ¾Ð°Ð½Ð½Ð° ÐÐ¸Ð»Ð¾ÑÑÐ¸Ð²Ð¾Ð³Ð¾"/>
          <p:cNvPicPr>
            <a:picLocks noChangeAspect="1" noChangeArrowheads="1"/>
          </p:cNvPicPr>
          <p:nvPr/>
        </p:nvPicPr>
        <p:blipFill>
          <a:blip r:embed="rId4" cstate="print"/>
          <a:srcRect/>
          <a:stretch>
            <a:fillRect/>
          </a:stretch>
        </p:blipFill>
        <p:spPr bwMode="auto">
          <a:xfrm>
            <a:off x="251520" y="332656"/>
            <a:ext cx="4299778" cy="6120680"/>
          </a:xfrm>
          <a:prstGeom prst="rect">
            <a:avLst/>
          </a:prstGeom>
          <a:noFill/>
        </p:spPr>
      </p:pic>
      <p:sp>
        <p:nvSpPr>
          <p:cNvPr id="4" name="Прямоугольник 3"/>
          <p:cNvSpPr/>
          <p:nvPr/>
        </p:nvSpPr>
        <p:spPr>
          <a:xfrm>
            <a:off x="4572000" y="2420888"/>
            <a:ext cx="4572000" cy="1723549"/>
          </a:xfrm>
          <a:prstGeom prst="rect">
            <a:avLst/>
          </a:prstGeom>
        </p:spPr>
        <p:txBody>
          <a:bodyPr>
            <a:spAutoFit/>
          </a:bodyPr>
          <a:lstStyle/>
          <a:p>
            <a:pPr algn="ctr"/>
            <a:r>
              <a:rPr lang="ru-RU" sz="3200" dirty="0" smtClean="0">
                <a:solidFill>
                  <a:srgbClr val="542804"/>
                </a:solidFill>
                <a:latin typeface="Georgia" pitchFamily="18" charset="0"/>
              </a:rPr>
              <a:t>Церковь</a:t>
            </a:r>
          </a:p>
          <a:p>
            <a:pPr algn="ctr"/>
            <a:r>
              <a:rPr lang="ru-RU" sz="3200" dirty="0" smtClean="0">
                <a:solidFill>
                  <a:srgbClr val="542804"/>
                </a:solidFill>
                <a:latin typeface="Georgia" pitchFamily="18" charset="0"/>
              </a:rPr>
              <a:t> Трёх </a:t>
            </a:r>
            <a:r>
              <a:rPr lang="ru-RU" sz="3200" dirty="0">
                <a:solidFill>
                  <a:srgbClr val="542804"/>
                </a:solidFill>
                <a:latin typeface="Georgia" pitchFamily="18" charset="0"/>
              </a:rPr>
              <a:t>Патриархов </a:t>
            </a:r>
            <a:endParaRPr lang="ru-RU" sz="3200" dirty="0" smtClean="0">
              <a:solidFill>
                <a:srgbClr val="542804"/>
              </a:solidFill>
              <a:latin typeface="Georgia" pitchFamily="18" charset="0"/>
            </a:endParaRPr>
          </a:p>
          <a:p>
            <a:pPr algn="ctr"/>
            <a:r>
              <a:rPr lang="ru-RU" sz="2400" dirty="0" smtClean="0">
                <a:solidFill>
                  <a:srgbClr val="542804"/>
                </a:solidFill>
                <a:latin typeface="Georgia" pitchFamily="18" charset="0"/>
              </a:rPr>
              <a:t>(</a:t>
            </a:r>
            <a:r>
              <a:rPr lang="ru-RU" sz="2400" dirty="0">
                <a:solidFill>
                  <a:srgbClr val="542804"/>
                </a:solidFill>
                <a:latin typeface="Georgia" pitchFamily="18" charset="0"/>
              </a:rPr>
              <a:t>Иоанна Милостивого)</a:t>
            </a:r>
            <a:r>
              <a:rPr lang="ru-RU" dirty="0" smtClean="0"/>
              <a:t/>
            </a:r>
            <a:br>
              <a:rPr lang="ru-RU" dirty="0" smtClean="0"/>
            </a:b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50178" name="Picture 2" descr="IMG_4618.jpg"/>
          <p:cNvPicPr>
            <a:picLocks noChangeAspect="1" noChangeArrowheads="1"/>
          </p:cNvPicPr>
          <p:nvPr/>
        </p:nvPicPr>
        <p:blipFill>
          <a:blip r:embed="rId4" cstate="print"/>
          <a:srcRect r="672" b="2596"/>
          <a:stretch>
            <a:fillRect/>
          </a:stretch>
        </p:blipFill>
        <p:spPr bwMode="auto">
          <a:xfrm>
            <a:off x="251520" y="1916832"/>
            <a:ext cx="5834867" cy="3816424"/>
          </a:xfrm>
          <a:prstGeom prst="rect">
            <a:avLst/>
          </a:prstGeom>
          <a:noFill/>
          <a:ln>
            <a:solidFill>
              <a:srgbClr val="542804"/>
            </a:solidFill>
          </a:ln>
        </p:spPr>
      </p:pic>
      <p:sp>
        <p:nvSpPr>
          <p:cNvPr id="6" name="Прямоугольник 5"/>
          <p:cNvSpPr/>
          <p:nvPr/>
        </p:nvSpPr>
        <p:spPr>
          <a:xfrm>
            <a:off x="6156176" y="1916832"/>
            <a:ext cx="2736304" cy="3693319"/>
          </a:xfrm>
          <a:prstGeom prst="rect">
            <a:avLst/>
          </a:prstGeom>
        </p:spPr>
        <p:txBody>
          <a:bodyPr wrap="square">
            <a:spAutoFit/>
          </a:bodyPr>
          <a:lstStyle/>
          <a:p>
            <a:r>
              <a:rPr lang="ru-RU" dirty="0" smtClean="0">
                <a:solidFill>
                  <a:srgbClr val="542804"/>
                </a:solidFill>
                <a:latin typeface="Georgia" pitchFamily="18" charset="0"/>
              </a:rPr>
              <a:t>Высота церкви - 14,9 м. Стены четверика переходят в невысокий восьмерик с цилиндрическим световым барабаном. Церковь интересна оригинальной системой перекрытия с широким куполом, в котором расположена композиция «Спас Нерукотворный». </a:t>
            </a:r>
            <a:endParaRPr lang="ru-RU" dirty="0">
              <a:solidFill>
                <a:srgbClr val="542804"/>
              </a:solidFill>
              <a:latin typeface="Georgia" pitchFamily="18" charset="0"/>
            </a:endParaRPr>
          </a:p>
        </p:txBody>
      </p:sp>
      <p:sp>
        <p:nvSpPr>
          <p:cNvPr id="7" name="Прямоугольник 6"/>
          <p:cNvSpPr/>
          <p:nvPr/>
        </p:nvSpPr>
        <p:spPr>
          <a:xfrm>
            <a:off x="251520" y="260648"/>
            <a:ext cx="8568952" cy="1477328"/>
          </a:xfrm>
          <a:prstGeom prst="rect">
            <a:avLst/>
          </a:prstGeom>
        </p:spPr>
        <p:txBody>
          <a:bodyPr wrap="square">
            <a:spAutoFit/>
          </a:bodyPr>
          <a:lstStyle/>
          <a:p>
            <a:r>
              <a:rPr lang="ru-RU" dirty="0" smtClean="0">
                <a:solidFill>
                  <a:srgbClr val="542804"/>
                </a:solidFill>
                <a:latin typeface="Georgia" pitchFamily="18" charset="0"/>
              </a:rPr>
              <a:t>Северо-восточная церковь собора освящена во имя трех Патриархов Константинопольских: Александра, Иоанна и Павла Нового.</a:t>
            </a:r>
          </a:p>
          <a:p>
            <a:r>
              <a:rPr lang="ru-RU" dirty="0" smtClean="0">
                <a:solidFill>
                  <a:srgbClr val="542804"/>
                </a:solidFill>
                <a:latin typeface="Georgia" pitchFamily="18" charset="0"/>
              </a:rPr>
              <a:t>В 1552 г., в день памяти Патриархов, произошло важное событие Казанского похода - разгром войсками царя Ивана Грозного конницы татарского царевича </a:t>
            </a:r>
            <a:r>
              <a:rPr lang="ru-RU" dirty="0" err="1" smtClean="0">
                <a:solidFill>
                  <a:srgbClr val="542804"/>
                </a:solidFill>
                <a:latin typeface="Georgia" pitchFamily="18" charset="0"/>
              </a:rPr>
              <a:t>Япанчи</a:t>
            </a:r>
            <a:r>
              <a:rPr lang="ru-RU" dirty="0" smtClean="0">
                <a:solidFill>
                  <a:srgbClr val="542804"/>
                </a:solidFill>
                <a:latin typeface="Georgia" pitchFamily="18" charset="0"/>
              </a:rPr>
              <a:t>, шедшего из Крыма на помощь Казанскому ханству.</a:t>
            </a:r>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4283968" y="2780928"/>
            <a:ext cx="5112568" cy="954107"/>
          </a:xfrm>
          <a:prstGeom prst="rect">
            <a:avLst/>
          </a:prstGeom>
        </p:spPr>
        <p:txBody>
          <a:bodyPr wrap="square">
            <a:spAutoFit/>
          </a:bodyPr>
          <a:lstStyle/>
          <a:p>
            <a:pPr algn="ctr"/>
            <a:r>
              <a:rPr lang="ru-RU" sz="2800" dirty="0" smtClean="0">
                <a:solidFill>
                  <a:srgbClr val="542804"/>
                </a:solidFill>
                <a:latin typeface="Georgia" pitchFamily="18" charset="0"/>
              </a:rPr>
              <a:t>Церковь Покрова </a:t>
            </a:r>
          </a:p>
          <a:p>
            <a:pPr algn="ctr"/>
            <a:r>
              <a:rPr lang="ru-RU" sz="2800" dirty="0" smtClean="0">
                <a:solidFill>
                  <a:srgbClr val="542804"/>
                </a:solidFill>
                <a:latin typeface="Georgia" pitchFamily="18" charset="0"/>
              </a:rPr>
              <a:t>Пресвятой Богородицы</a:t>
            </a:r>
            <a:endParaRPr lang="ru-RU" sz="2800" dirty="0">
              <a:solidFill>
                <a:srgbClr val="542804"/>
              </a:solidFill>
              <a:latin typeface="Georgia" pitchFamily="18" charset="0"/>
            </a:endParaRPr>
          </a:p>
        </p:txBody>
      </p:sp>
      <p:pic>
        <p:nvPicPr>
          <p:cNvPr id="4100" name="Picture 4" descr="http://cultinfo.ru/brumfield/photoarchive/moscow/brumfieldmd12-01-23_m.jpg"/>
          <p:cNvPicPr>
            <a:picLocks noChangeAspect="1" noChangeArrowheads="1"/>
          </p:cNvPicPr>
          <p:nvPr/>
        </p:nvPicPr>
        <p:blipFill>
          <a:blip r:embed="rId4" cstate="print"/>
          <a:srcRect/>
          <a:stretch>
            <a:fillRect/>
          </a:stretch>
        </p:blipFill>
        <p:spPr bwMode="auto">
          <a:xfrm>
            <a:off x="179512" y="188640"/>
            <a:ext cx="4268202" cy="6408712"/>
          </a:xfrm>
          <a:prstGeom prst="rect">
            <a:avLst/>
          </a:prstGeom>
          <a:noFill/>
          <a:ln>
            <a:solidFill>
              <a:srgbClr val="542804"/>
            </a:solidFill>
          </a:ln>
        </p:spPr>
      </p:pic>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3" name="Picture 2" descr="Ð¡Ð¾Ð±Ð¾Ñ ÐÐ°ÑÐ¸Ð»Ð¸Ñ ÐÐ»Ð°Ð¶ÐµÐ½Ð½Ð¾Ð³Ð¾ (Ð¸ÑÑÐ¾ÑÐ¸Ñ)"/>
          <p:cNvPicPr>
            <a:picLocks noChangeAspect="1" noChangeArrowheads="1"/>
          </p:cNvPicPr>
          <p:nvPr/>
        </p:nvPicPr>
        <p:blipFill>
          <a:blip r:embed="rId4" cstate="print"/>
          <a:srcRect/>
          <a:stretch>
            <a:fillRect/>
          </a:stretch>
        </p:blipFill>
        <p:spPr bwMode="auto">
          <a:xfrm>
            <a:off x="251520" y="332656"/>
            <a:ext cx="4464496" cy="5988248"/>
          </a:xfrm>
          <a:prstGeom prst="rect">
            <a:avLst/>
          </a:prstGeom>
          <a:noFill/>
          <a:ln>
            <a:solidFill>
              <a:srgbClr val="542804"/>
            </a:solidFill>
          </a:ln>
        </p:spPr>
      </p:pic>
      <p:sp>
        <p:nvSpPr>
          <p:cNvPr id="4" name="Прямоугольник 3"/>
          <p:cNvSpPr/>
          <p:nvPr/>
        </p:nvSpPr>
        <p:spPr>
          <a:xfrm>
            <a:off x="4788024" y="188640"/>
            <a:ext cx="4176464" cy="6463308"/>
          </a:xfrm>
          <a:prstGeom prst="rect">
            <a:avLst/>
          </a:prstGeom>
        </p:spPr>
        <p:txBody>
          <a:bodyPr wrap="square">
            <a:spAutoFit/>
          </a:bodyPr>
          <a:lstStyle/>
          <a:p>
            <a:r>
              <a:rPr lang="ru-RU" dirty="0" smtClean="0">
                <a:solidFill>
                  <a:srgbClr val="542804"/>
                </a:solidFill>
                <a:latin typeface="Georgia" pitchFamily="18" charset="0"/>
              </a:rPr>
              <a:t>Центральная и самая высокая церковь в ансамбле, высота её 47,5 метров, а от земли – 65 м.</a:t>
            </a:r>
          </a:p>
          <a:p>
            <a:r>
              <a:rPr lang="ru-RU" dirty="0" smtClean="0">
                <a:solidFill>
                  <a:srgbClr val="542804"/>
                </a:solidFill>
                <a:latin typeface="Georgia" pitchFamily="18" charset="0"/>
              </a:rPr>
              <a:t> Как правило, шатровые церкви на Руси не расписывали, так как роспись скрадёт высоту ансамбля, а цель шатровой конструкции была прямо противоположная – подчеркнуть высоту сооружения. Поэтому здесь роспись «под кирпич», что бы сохранить впечатление от высоты здания, любая роспись зрительно «посадит» высоту.</a:t>
            </a:r>
          </a:p>
          <a:p>
            <a:r>
              <a:rPr lang="ru-RU" dirty="0" smtClean="0">
                <a:solidFill>
                  <a:srgbClr val="542804"/>
                </a:solidFill>
                <a:latin typeface="Georgia" pitchFamily="18" charset="0"/>
              </a:rPr>
              <a:t> В шатре – фреска XVI века. В карнизах – надпись. Высота каждой буквы надписи 97 см. Это закладная надпись, которая была замазана в XVII веке, которая случайно была обнаружена в 1964 году под слоем позднейших фресок. Освещён собор был на день святых Апостолов Петра и Павла, 12 июля 1561 года.</a:t>
            </a:r>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4499992" y="2924944"/>
            <a:ext cx="5004048" cy="769441"/>
          </a:xfrm>
          <a:prstGeom prst="rect">
            <a:avLst/>
          </a:prstGeom>
        </p:spPr>
        <p:txBody>
          <a:bodyPr wrap="square">
            <a:spAutoFit/>
          </a:bodyPr>
          <a:lstStyle/>
          <a:p>
            <a:pPr algn="ctr"/>
            <a:r>
              <a:rPr lang="ru-RU" sz="4400" dirty="0" smtClean="0">
                <a:solidFill>
                  <a:srgbClr val="542804"/>
                </a:solidFill>
                <a:latin typeface="Georgia" pitchFamily="18" charset="0"/>
              </a:rPr>
              <a:t>Колокольня</a:t>
            </a:r>
            <a:endParaRPr lang="ru-RU" sz="4400" dirty="0">
              <a:solidFill>
                <a:srgbClr val="542804"/>
              </a:solidFill>
              <a:latin typeface="Georgia" pitchFamily="18" charset="0"/>
            </a:endParaRPr>
          </a:p>
        </p:txBody>
      </p:sp>
      <p:pic>
        <p:nvPicPr>
          <p:cNvPr id="3076" name="Picture 4" descr="http://i.otzovik.com/2013/10/18/581224/img/63419784.jpg"/>
          <p:cNvPicPr>
            <a:picLocks noChangeAspect="1" noChangeArrowheads="1"/>
          </p:cNvPicPr>
          <p:nvPr/>
        </p:nvPicPr>
        <p:blipFill>
          <a:blip r:embed="rId4" cstate="print"/>
          <a:srcRect/>
          <a:stretch>
            <a:fillRect/>
          </a:stretch>
        </p:blipFill>
        <p:spPr bwMode="auto">
          <a:xfrm>
            <a:off x="179512" y="260648"/>
            <a:ext cx="4785996" cy="6381328"/>
          </a:xfrm>
          <a:prstGeom prst="rect">
            <a:avLst/>
          </a:prstGeom>
          <a:noFill/>
          <a:ln>
            <a:solidFill>
              <a:srgbClr val="542804"/>
            </a:solidFill>
          </a:ln>
        </p:spPr>
      </p:pic>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1026" name="Picture 2" descr="http://moscowwalks.ru/2013/pokrovski-kolokola/image08.jpg"/>
          <p:cNvPicPr>
            <a:picLocks noChangeAspect="1" noChangeArrowheads="1"/>
          </p:cNvPicPr>
          <p:nvPr/>
        </p:nvPicPr>
        <p:blipFill>
          <a:blip r:embed="rId4" cstate="print"/>
          <a:srcRect r="7714" b="41"/>
          <a:stretch>
            <a:fillRect/>
          </a:stretch>
        </p:blipFill>
        <p:spPr bwMode="auto">
          <a:xfrm>
            <a:off x="251520" y="332656"/>
            <a:ext cx="3888432" cy="6338677"/>
          </a:xfrm>
          <a:prstGeom prst="rect">
            <a:avLst/>
          </a:prstGeom>
          <a:noFill/>
          <a:ln>
            <a:solidFill>
              <a:srgbClr val="542804"/>
            </a:solidFill>
          </a:ln>
        </p:spPr>
      </p:pic>
      <p:sp>
        <p:nvSpPr>
          <p:cNvPr id="4" name="Прямоугольник 3"/>
          <p:cNvSpPr/>
          <p:nvPr/>
        </p:nvSpPr>
        <p:spPr>
          <a:xfrm>
            <a:off x="4283968" y="332656"/>
            <a:ext cx="4680520" cy="6186309"/>
          </a:xfrm>
          <a:prstGeom prst="rect">
            <a:avLst/>
          </a:prstGeom>
        </p:spPr>
        <p:txBody>
          <a:bodyPr wrap="square">
            <a:spAutoFit/>
          </a:bodyPr>
          <a:lstStyle/>
          <a:p>
            <a:r>
              <a:rPr lang="ru-RU" dirty="0" smtClean="0">
                <a:solidFill>
                  <a:srgbClr val="542804"/>
                </a:solidFill>
                <a:latin typeface="Georgia" pitchFamily="18" charset="0"/>
              </a:rPr>
              <a:t>Основание колокольни представляет из себя массивный высокий четверик, на который поставлен восьмерик с открытой площадкой. Площадка огорожена восемью столбами, соединенными арочными пролетами, и увенчана высоким восьмигранным шатром.</a:t>
            </a:r>
          </a:p>
          <a:p>
            <a:r>
              <a:rPr lang="ru-RU" dirty="0" smtClean="0">
                <a:solidFill>
                  <a:srgbClr val="542804"/>
                </a:solidFill>
                <a:latin typeface="Georgia" pitchFamily="18" charset="0"/>
              </a:rPr>
              <a:t>Ребра шатра украшены разноцветными изразцами с белой, желтой, синей и коричневой поливой. Грани покрыты фигурной зеленой черепицей. Завершает шатер небольшая луковичная главка с восьмиконечным крестом. В шатре находятся небольшие окошки — так называемые «слухи», предназначенные для усиления звука колоколов.</a:t>
            </a:r>
          </a:p>
          <a:p>
            <a:r>
              <a:rPr lang="ru-RU" dirty="0" smtClean="0">
                <a:solidFill>
                  <a:srgbClr val="542804"/>
                </a:solidFill>
                <a:latin typeface="Georgia" pitchFamily="18" charset="0"/>
              </a:rPr>
              <a:t>Внутри открытой площадки и в арочных проемах на толстых деревянных балках подвешены колокола, отлитые выдающимися русскими мастерами XVII-XIX </a:t>
            </a:r>
            <a:r>
              <a:rPr lang="ru-RU" dirty="0" err="1" smtClean="0">
                <a:solidFill>
                  <a:srgbClr val="542804"/>
                </a:solidFill>
                <a:latin typeface="Georgia" pitchFamily="18" charset="0"/>
              </a:rPr>
              <a:t>вв</a:t>
            </a:r>
            <a:endParaRPr lang="ru-RU" dirty="0">
              <a:solidFill>
                <a:srgbClr val="542804"/>
              </a:solidFill>
              <a:latin typeface="Georgia"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3900534" y="3244334"/>
            <a:ext cx="184731" cy="369332"/>
          </a:xfrm>
          <a:prstGeom prst="rect">
            <a:avLst/>
          </a:prstGeom>
        </p:spPr>
        <p:txBody>
          <a:bodyPr wrap="none">
            <a:spAutoFit/>
          </a:bodyPr>
          <a:lstStyle/>
          <a:p>
            <a:endParaRPr lang="ru-RU" dirty="0"/>
          </a:p>
        </p:txBody>
      </p:sp>
      <p:pic>
        <p:nvPicPr>
          <p:cNvPr id="51202" name="Picture 2" descr="ÐÐ¾ÐºÑÐ¾Ð²ÑÐºÐ¸Ð¹ ÑÐ¾Ð±Ð¾Ñ Ð½Ð° ÐÑÐ°ÑÐ½Ð¾Ð¹ Ð¿Ð»Ð¾ÑÐ°Ð´Ð¸ Ð² ÐÐ¾ÑÐºÐ²Ðµ"/>
          <p:cNvPicPr>
            <a:picLocks noChangeAspect="1" noChangeArrowheads="1"/>
          </p:cNvPicPr>
          <p:nvPr/>
        </p:nvPicPr>
        <p:blipFill>
          <a:blip r:embed="rId4" cstate="print"/>
          <a:srcRect/>
          <a:stretch>
            <a:fillRect/>
          </a:stretch>
        </p:blipFill>
        <p:spPr bwMode="auto">
          <a:xfrm>
            <a:off x="179512" y="188640"/>
            <a:ext cx="1905000" cy="2543175"/>
          </a:xfrm>
          <a:prstGeom prst="rect">
            <a:avLst/>
          </a:prstGeom>
          <a:noFill/>
          <a:ln>
            <a:solidFill>
              <a:srgbClr val="542804"/>
            </a:solidFill>
          </a:ln>
        </p:spPr>
      </p:pic>
      <p:sp>
        <p:nvSpPr>
          <p:cNvPr id="5" name="Прямоугольник 4"/>
          <p:cNvSpPr/>
          <p:nvPr/>
        </p:nvSpPr>
        <p:spPr>
          <a:xfrm>
            <a:off x="179512" y="2780928"/>
            <a:ext cx="2016224" cy="738664"/>
          </a:xfrm>
          <a:prstGeom prst="rect">
            <a:avLst/>
          </a:prstGeom>
        </p:spPr>
        <p:txBody>
          <a:bodyPr wrap="square">
            <a:spAutoFit/>
          </a:bodyPr>
          <a:lstStyle/>
          <a:p>
            <a:pPr algn="ctr"/>
            <a:r>
              <a:rPr lang="ru-RU" sz="1400" dirty="0" smtClean="0">
                <a:solidFill>
                  <a:srgbClr val="542804"/>
                </a:solidFill>
                <a:latin typeface="Georgia" pitchFamily="18" charset="0"/>
              </a:rPr>
              <a:t>Покровский собор </a:t>
            </a:r>
          </a:p>
          <a:p>
            <a:pPr algn="ctr"/>
            <a:r>
              <a:rPr lang="ru-RU" sz="1400" dirty="0" smtClean="0">
                <a:solidFill>
                  <a:srgbClr val="542804"/>
                </a:solidFill>
                <a:latin typeface="Georgia" pitchFamily="18" charset="0"/>
              </a:rPr>
              <a:t>на Красной площади в Москве</a:t>
            </a:r>
            <a:endParaRPr lang="ru-RU" sz="1400" dirty="0">
              <a:solidFill>
                <a:srgbClr val="542804"/>
              </a:solidFill>
              <a:latin typeface="Georgia" pitchFamily="18" charset="0"/>
            </a:endParaRPr>
          </a:p>
        </p:txBody>
      </p:sp>
      <p:pic>
        <p:nvPicPr>
          <p:cNvPr id="51204" name="Picture 4" descr="Ð¥ÑÐ°Ð¼ ÐÐ¾Ð·Ð½ÐµÑÐµÐ½Ð¸Ñ Ð² ÐÐ¾Ð»Ð¾Ð¼ÐµÐ½ÑÐºÐ¾Ð¼"/>
          <p:cNvPicPr>
            <a:picLocks noChangeAspect="1" noChangeArrowheads="1"/>
          </p:cNvPicPr>
          <p:nvPr/>
        </p:nvPicPr>
        <p:blipFill>
          <a:blip r:embed="rId5" cstate="print"/>
          <a:srcRect/>
          <a:stretch>
            <a:fillRect/>
          </a:stretch>
        </p:blipFill>
        <p:spPr bwMode="auto">
          <a:xfrm>
            <a:off x="2267744" y="188640"/>
            <a:ext cx="1905000" cy="2552700"/>
          </a:xfrm>
          <a:prstGeom prst="rect">
            <a:avLst/>
          </a:prstGeom>
          <a:noFill/>
          <a:ln>
            <a:solidFill>
              <a:srgbClr val="542804"/>
            </a:solidFill>
          </a:ln>
        </p:spPr>
      </p:pic>
      <p:sp>
        <p:nvSpPr>
          <p:cNvPr id="7" name="Прямоугольник 6"/>
          <p:cNvSpPr/>
          <p:nvPr/>
        </p:nvSpPr>
        <p:spPr>
          <a:xfrm>
            <a:off x="2267744" y="2852936"/>
            <a:ext cx="1872208" cy="523220"/>
          </a:xfrm>
          <a:prstGeom prst="rect">
            <a:avLst/>
          </a:prstGeom>
        </p:spPr>
        <p:txBody>
          <a:bodyPr wrap="square">
            <a:spAutoFit/>
          </a:bodyPr>
          <a:lstStyle/>
          <a:p>
            <a:pPr algn="ctr"/>
            <a:r>
              <a:rPr lang="ru-RU" sz="1400" dirty="0" smtClean="0">
                <a:solidFill>
                  <a:srgbClr val="542804"/>
                </a:solidFill>
                <a:latin typeface="Georgia" pitchFamily="18" charset="0"/>
              </a:rPr>
              <a:t>Храм Вознесения</a:t>
            </a:r>
          </a:p>
          <a:p>
            <a:pPr algn="ctr"/>
            <a:r>
              <a:rPr lang="ru-RU" sz="1400" dirty="0" smtClean="0">
                <a:solidFill>
                  <a:srgbClr val="542804"/>
                </a:solidFill>
                <a:latin typeface="Georgia" pitchFamily="18" charset="0"/>
              </a:rPr>
              <a:t> в Коломенском</a:t>
            </a:r>
            <a:endParaRPr lang="ru-RU" sz="1400" dirty="0">
              <a:solidFill>
                <a:srgbClr val="542804"/>
              </a:solidFill>
              <a:latin typeface="Georgia" pitchFamily="18" charset="0"/>
            </a:endParaRPr>
          </a:p>
        </p:txBody>
      </p:sp>
      <p:pic>
        <p:nvPicPr>
          <p:cNvPr id="51206" name="Picture 6" descr="Ð¦ÐµÑÐºÐ¾Ð²Ñ Ð²Ð¾ Ð¸Ð¼Ñ Ð¼Ð¸ÑÑÐ¾Ð¿Ð¾Ð»Ð¸ÑÐ° ÐÐµÑÑÐ° Ð² ÐÐµÑÐµÑÐ»Ð°Ð²Ð»Ðµ ÐÐ°Ð»ÐµÑÑÐºÐ¾Ð¼"/>
          <p:cNvPicPr>
            <a:picLocks noChangeAspect="1" noChangeArrowheads="1"/>
          </p:cNvPicPr>
          <p:nvPr/>
        </p:nvPicPr>
        <p:blipFill>
          <a:blip r:embed="rId6" cstate="print"/>
          <a:srcRect/>
          <a:stretch>
            <a:fillRect/>
          </a:stretch>
        </p:blipFill>
        <p:spPr bwMode="auto">
          <a:xfrm>
            <a:off x="179512" y="3573015"/>
            <a:ext cx="3096344" cy="2477075"/>
          </a:xfrm>
          <a:prstGeom prst="rect">
            <a:avLst/>
          </a:prstGeom>
          <a:noFill/>
          <a:ln>
            <a:solidFill>
              <a:srgbClr val="542804"/>
            </a:solidFill>
          </a:ln>
        </p:spPr>
      </p:pic>
      <p:sp>
        <p:nvSpPr>
          <p:cNvPr id="9" name="Прямоугольник 8"/>
          <p:cNvSpPr/>
          <p:nvPr/>
        </p:nvSpPr>
        <p:spPr>
          <a:xfrm>
            <a:off x="179512" y="6093296"/>
            <a:ext cx="3096344" cy="523220"/>
          </a:xfrm>
          <a:prstGeom prst="rect">
            <a:avLst/>
          </a:prstGeom>
        </p:spPr>
        <p:txBody>
          <a:bodyPr wrap="square">
            <a:spAutoFit/>
          </a:bodyPr>
          <a:lstStyle/>
          <a:p>
            <a:pPr algn="ctr"/>
            <a:r>
              <a:rPr lang="ru-RU" sz="1400" dirty="0" smtClean="0">
                <a:solidFill>
                  <a:srgbClr val="542804"/>
                </a:solidFill>
                <a:latin typeface="Georgia" pitchFamily="18" charset="0"/>
              </a:rPr>
              <a:t>Церковь во имя митрополита Петра в Переславле Залесском</a:t>
            </a:r>
            <a:endParaRPr lang="ru-RU" sz="1400" dirty="0">
              <a:solidFill>
                <a:srgbClr val="542804"/>
              </a:solidFill>
              <a:latin typeface="Georgia" pitchFamily="18" charset="0"/>
            </a:endParaRPr>
          </a:p>
        </p:txBody>
      </p:sp>
      <p:pic>
        <p:nvPicPr>
          <p:cNvPr id="51208" name="Picture 8" descr="Ð¦ÐµÑÐºÐ¾Ð²Ñ Ð Ð¾Ð¶Ð´ÐµÑÑÐ²Ð° ÐÐ¾Ð³Ð¾ÑÐ¾Ð´Ð¸ÑÑ Ð² ÐÑÑÐ¸Ð½ÐºÐ°Ñ"/>
          <p:cNvPicPr>
            <a:picLocks noChangeAspect="1" noChangeArrowheads="1"/>
          </p:cNvPicPr>
          <p:nvPr/>
        </p:nvPicPr>
        <p:blipFill>
          <a:blip r:embed="rId7" cstate="print"/>
          <a:srcRect/>
          <a:stretch>
            <a:fillRect/>
          </a:stretch>
        </p:blipFill>
        <p:spPr bwMode="auto">
          <a:xfrm>
            <a:off x="4355976" y="188640"/>
            <a:ext cx="2250249" cy="2520280"/>
          </a:xfrm>
          <a:prstGeom prst="rect">
            <a:avLst/>
          </a:prstGeom>
          <a:noFill/>
          <a:ln>
            <a:solidFill>
              <a:srgbClr val="542804"/>
            </a:solidFill>
          </a:ln>
        </p:spPr>
      </p:pic>
      <p:sp>
        <p:nvSpPr>
          <p:cNvPr id="11" name="Прямоугольник 10"/>
          <p:cNvSpPr/>
          <p:nvPr/>
        </p:nvSpPr>
        <p:spPr>
          <a:xfrm>
            <a:off x="4283968" y="2780928"/>
            <a:ext cx="2304256" cy="738664"/>
          </a:xfrm>
          <a:prstGeom prst="rect">
            <a:avLst/>
          </a:prstGeom>
        </p:spPr>
        <p:txBody>
          <a:bodyPr wrap="square">
            <a:spAutoFit/>
          </a:bodyPr>
          <a:lstStyle/>
          <a:p>
            <a:pPr algn="ctr"/>
            <a:r>
              <a:rPr lang="ru-RU" sz="1400" dirty="0" smtClean="0">
                <a:solidFill>
                  <a:srgbClr val="542804"/>
                </a:solidFill>
                <a:latin typeface="Georgia" pitchFamily="18" charset="0"/>
              </a:rPr>
              <a:t>Церковь </a:t>
            </a:r>
          </a:p>
          <a:p>
            <a:pPr algn="ctr"/>
            <a:r>
              <a:rPr lang="ru-RU" sz="1400" dirty="0" smtClean="0">
                <a:solidFill>
                  <a:srgbClr val="542804"/>
                </a:solidFill>
                <a:latin typeface="Georgia" pitchFamily="18" charset="0"/>
              </a:rPr>
              <a:t>Рождества Богородицы </a:t>
            </a:r>
          </a:p>
          <a:p>
            <a:pPr algn="ctr"/>
            <a:r>
              <a:rPr lang="ru-RU" sz="1400" dirty="0" smtClean="0">
                <a:solidFill>
                  <a:srgbClr val="542804"/>
                </a:solidFill>
                <a:latin typeface="Georgia" pitchFamily="18" charset="0"/>
              </a:rPr>
              <a:t>в </a:t>
            </a:r>
            <a:r>
              <a:rPr lang="ru-RU" sz="1400" dirty="0" err="1" smtClean="0">
                <a:solidFill>
                  <a:srgbClr val="542804"/>
                </a:solidFill>
                <a:latin typeface="Georgia" pitchFamily="18" charset="0"/>
              </a:rPr>
              <a:t>Путинках</a:t>
            </a:r>
            <a:endParaRPr lang="ru-RU" sz="1400" dirty="0">
              <a:solidFill>
                <a:srgbClr val="542804"/>
              </a:solidFill>
              <a:latin typeface="Georgia" pitchFamily="18" charset="0"/>
            </a:endParaRPr>
          </a:p>
        </p:txBody>
      </p:sp>
      <p:pic>
        <p:nvPicPr>
          <p:cNvPr id="51210" name="Picture 10" descr="ÐÐ¾Ð²Ð¾-ÐÐµÑÑÑÐ°Ð»Ð¸Ð¼ÑÐºÐ¸Ð¹ Ð¼Ð¾Ð½Ð°ÑÑÑÑÑ"/>
          <p:cNvPicPr>
            <a:picLocks noChangeAspect="1" noChangeArrowheads="1"/>
          </p:cNvPicPr>
          <p:nvPr/>
        </p:nvPicPr>
        <p:blipFill>
          <a:blip r:embed="rId8" cstate="print"/>
          <a:srcRect/>
          <a:stretch>
            <a:fillRect/>
          </a:stretch>
        </p:blipFill>
        <p:spPr bwMode="auto">
          <a:xfrm>
            <a:off x="6718694" y="188641"/>
            <a:ext cx="2245793" cy="2520280"/>
          </a:xfrm>
          <a:prstGeom prst="rect">
            <a:avLst/>
          </a:prstGeom>
          <a:noFill/>
          <a:ln>
            <a:solidFill>
              <a:srgbClr val="542804"/>
            </a:solidFill>
          </a:ln>
        </p:spPr>
      </p:pic>
      <p:sp>
        <p:nvSpPr>
          <p:cNvPr id="13" name="Прямоугольник 12"/>
          <p:cNvSpPr/>
          <p:nvPr/>
        </p:nvSpPr>
        <p:spPr>
          <a:xfrm>
            <a:off x="6588224" y="2924944"/>
            <a:ext cx="2376264" cy="523220"/>
          </a:xfrm>
          <a:prstGeom prst="rect">
            <a:avLst/>
          </a:prstGeom>
        </p:spPr>
        <p:txBody>
          <a:bodyPr wrap="square">
            <a:spAutoFit/>
          </a:bodyPr>
          <a:lstStyle/>
          <a:p>
            <a:pPr algn="ctr"/>
            <a:r>
              <a:rPr lang="ru-RU" sz="1400" dirty="0" smtClean="0">
                <a:solidFill>
                  <a:srgbClr val="542804"/>
                </a:solidFill>
                <a:latin typeface="Georgia" pitchFamily="18" charset="0"/>
              </a:rPr>
              <a:t>Ново-Иерусалимский </a:t>
            </a:r>
          </a:p>
          <a:p>
            <a:pPr algn="ctr"/>
            <a:r>
              <a:rPr lang="ru-RU" sz="1400" dirty="0" smtClean="0">
                <a:solidFill>
                  <a:srgbClr val="542804"/>
                </a:solidFill>
                <a:latin typeface="Georgia" pitchFamily="18" charset="0"/>
              </a:rPr>
              <a:t>монастырь</a:t>
            </a:r>
            <a:endParaRPr lang="ru-RU" sz="1400" dirty="0">
              <a:solidFill>
                <a:srgbClr val="542804"/>
              </a:solidFill>
              <a:latin typeface="Georgia" pitchFamily="18" charset="0"/>
            </a:endParaRPr>
          </a:p>
        </p:txBody>
      </p:sp>
      <p:sp>
        <p:nvSpPr>
          <p:cNvPr id="14" name="Прямоугольник 13"/>
          <p:cNvSpPr/>
          <p:nvPr/>
        </p:nvSpPr>
        <p:spPr>
          <a:xfrm>
            <a:off x="3491880" y="3645024"/>
            <a:ext cx="5400600" cy="3416320"/>
          </a:xfrm>
          <a:prstGeom prst="rect">
            <a:avLst/>
          </a:prstGeom>
        </p:spPr>
        <p:txBody>
          <a:bodyPr wrap="square">
            <a:spAutoFit/>
          </a:bodyPr>
          <a:lstStyle/>
          <a:p>
            <a:r>
              <a:rPr lang="ru-RU" sz="2000" dirty="0" smtClean="0">
                <a:solidFill>
                  <a:srgbClr val="542804"/>
                </a:solidFill>
                <a:latin typeface="Georgia" pitchFamily="18" charset="0"/>
              </a:rPr>
              <a:t>Шатровое зодчество XVI–XVII вв., черпающее свое начало в традиционной русской деревянной архитектуре, является уникальным направлением русского зодчества, которому нет аналогов в искусстве других стран и народов. Шатровые храмы Московского государства – неповторимый вклад России в мировую культуру.</a:t>
            </a:r>
          </a:p>
          <a:p>
            <a:r>
              <a:rPr lang="ru-RU" dirty="0" smtClean="0">
                <a:latin typeface="Georgia" pitchFamily="18" charset="0"/>
              </a:rPr>
              <a:t/>
            </a:r>
            <a:br>
              <a:rPr lang="ru-RU" dirty="0" smtClean="0">
                <a:latin typeface="Georgia" pitchFamily="18" charset="0"/>
              </a:rPr>
            </a:br>
            <a:endParaRPr lang="ru-RU" dirty="0">
              <a:latin typeface="Georgia"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0" y="188640"/>
            <a:ext cx="9144000" cy="1200329"/>
          </a:xfrm>
          <a:prstGeom prst="rect">
            <a:avLst/>
          </a:prstGeom>
        </p:spPr>
        <p:txBody>
          <a:bodyPr wrap="square">
            <a:spAutoFit/>
          </a:bodyPr>
          <a:lstStyle/>
          <a:p>
            <a:pPr algn="ctr"/>
            <a:r>
              <a:rPr lang="ru-RU" sz="3600" dirty="0" smtClean="0">
                <a:solidFill>
                  <a:srgbClr val="542804"/>
                </a:solidFill>
                <a:latin typeface="Georgia" pitchFamily="18" charset="0"/>
              </a:rPr>
              <a:t>Собор Пресвятой Богородицы на Рву</a:t>
            </a:r>
          </a:p>
          <a:p>
            <a:pPr algn="ctr"/>
            <a:r>
              <a:rPr lang="ru-RU" sz="3600" dirty="0" smtClean="0">
                <a:solidFill>
                  <a:srgbClr val="542804"/>
                </a:solidFill>
                <a:latin typeface="Georgia" pitchFamily="18" charset="0"/>
              </a:rPr>
              <a:t> (Храм Василия Блаженного)</a:t>
            </a:r>
            <a:endParaRPr lang="ru-RU" sz="3600" dirty="0">
              <a:solidFill>
                <a:srgbClr val="542804"/>
              </a:solidFill>
              <a:latin typeface="Georgia" pitchFamily="18" charset="0"/>
            </a:endParaRPr>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484784"/>
            <a:ext cx="8640960" cy="4968551"/>
          </a:xfrm>
          <a:prstGeom prst="rect">
            <a:avLst/>
          </a:prstGeom>
          <a:ln>
            <a:solidFill>
              <a:srgbClr val="542804"/>
            </a:solidFill>
          </a:ln>
        </p:spPr>
      </p:pic>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0" y="188640"/>
            <a:ext cx="9144000" cy="523220"/>
          </a:xfrm>
          <a:prstGeom prst="rect">
            <a:avLst/>
          </a:prstGeom>
        </p:spPr>
        <p:txBody>
          <a:bodyPr wrap="square">
            <a:spAutoFit/>
          </a:bodyPr>
          <a:lstStyle/>
          <a:p>
            <a:pPr algn="ctr"/>
            <a:r>
              <a:rPr lang="ru-RU" sz="2800" b="0" dirty="0" smtClean="0">
                <a:solidFill>
                  <a:srgbClr val="542804"/>
                </a:solidFill>
                <a:latin typeface="Georgia" pitchFamily="18" charset="0"/>
              </a:rPr>
              <a:t>История создания Храма Василия Блаженного</a:t>
            </a:r>
            <a:endParaRPr lang="ru-RU" sz="2800" dirty="0">
              <a:solidFill>
                <a:srgbClr val="542804"/>
              </a:solidFill>
              <a:latin typeface="Georgia" pitchFamily="18" charset="0"/>
            </a:endParaRPr>
          </a:p>
        </p:txBody>
      </p:sp>
      <p:sp>
        <p:nvSpPr>
          <p:cNvPr id="4" name="Прямоугольник 3"/>
          <p:cNvSpPr/>
          <p:nvPr/>
        </p:nvSpPr>
        <p:spPr>
          <a:xfrm>
            <a:off x="4644008" y="764704"/>
            <a:ext cx="4104456" cy="5632311"/>
          </a:xfrm>
          <a:prstGeom prst="rect">
            <a:avLst/>
          </a:prstGeom>
        </p:spPr>
        <p:txBody>
          <a:bodyPr wrap="square">
            <a:spAutoFit/>
          </a:bodyPr>
          <a:lstStyle/>
          <a:p>
            <a:r>
              <a:rPr lang="ru-RU" dirty="0" smtClean="0">
                <a:solidFill>
                  <a:srgbClr val="542804"/>
                </a:solidFill>
                <a:latin typeface="Georgia" pitchFamily="18" charset="0"/>
              </a:rPr>
              <a:t>Храм Василия Блаженного - он же Собор Пресвятой Богородицы на Рву - главный храм красной площади и всей Москвы. Построен (1555-1561гг.) по указу Ивана Грозного в честь взятия Казанского Ханства . 1 октября 1552 года, в праздник Покрова Божией Матери, начался штурм Казани, который закончился победой русского войска. </a:t>
            </a:r>
          </a:p>
          <a:p>
            <a:r>
              <a:rPr lang="ru-RU" dirty="0" smtClean="0">
                <a:solidFill>
                  <a:srgbClr val="542804"/>
                </a:solidFill>
                <a:latin typeface="Georgia" pitchFamily="18" charset="0"/>
              </a:rPr>
              <a:t>Легенда гласит, что когда в походной церкви под Казанью на обеденной службе диакон возгласил евангельские строфы: «Да будет едино стадо и один пастырь», часть крепостной стены неприятельского города, под которую был сделан подкоп, взлетела на воздух, и русские войска вошли в Казань.</a:t>
            </a:r>
            <a:endParaRPr lang="ru-RU" dirty="0">
              <a:solidFill>
                <a:srgbClr val="542804"/>
              </a:solidFill>
              <a:latin typeface="Georgia" pitchFamily="18" charset="0"/>
            </a:endParaRPr>
          </a:p>
        </p:txBody>
      </p:sp>
      <p:pic>
        <p:nvPicPr>
          <p:cNvPr id="4100" name="Picture 4" descr="https://img-fotki.yandex.ru/get/54522/137106206.70d/0_1e1fc4_cfd01e15_orig"/>
          <p:cNvPicPr>
            <a:picLocks noChangeAspect="1" noChangeArrowheads="1"/>
          </p:cNvPicPr>
          <p:nvPr/>
        </p:nvPicPr>
        <p:blipFill>
          <a:blip r:embed="rId4" cstate="print"/>
          <a:srcRect l="7889" r="1880" b="986"/>
          <a:stretch>
            <a:fillRect/>
          </a:stretch>
        </p:blipFill>
        <p:spPr bwMode="auto">
          <a:xfrm>
            <a:off x="323528" y="764704"/>
            <a:ext cx="4146371" cy="5787643"/>
          </a:xfrm>
          <a:prstGeom prst="rect">
            <a:avLst/>
          </a:prstGeom>
          <a:noFill/>
          <a:ln>
            <a:solidFill>
              <a:srgbClr val="542804"/>
            </a:solidFill>
          </a:ln>
        </p:spPr>
      </p:pic>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3347864" y="1484784"/>
            <a:ext cx="5616624" cy="5355312"/>
          </a:xfrm>
          <a:prstGeom prst="rect">
            <a:avLst/>
          </a:prstGeom>
        </p:spPr>
        <p:txBody>
          <a:bodyPr wrap="square">
            <a:spAutoFit/>
          </a:bodyPr>
          <a:lstStyle/>
          <a:p>
            <a:r>
              <a:rPr lang="ru-RU" dirty="0" smtClean="0">
                <a:solidFill>
                  <a:srgbClr val="542804"/>
                </a:solidFill>
                <a:latin typeface="Georgia" pitchFamily="18" charset="0"/>
              </a:rPr>
              <a:t>По </a:t>
            </a:r>
            <a:r>
              <a:rPr lang="ru-RU" dirty="0">
                <a:solidFill>
                  <a:srgbClr val="542804"/>
                </a:solidFill>
                <a:latin typeface="Georgia" pitchFamily="18" charset="0"/>
              </a:rPr>
              <a:t>третьей версии, собор был построен неизвестным западноевропейским мастером (предположительно итальянцем), отсюда и столь неповторимый стиль, сочетающий в себе традиции как русского зодчества, так и европейского зодчества эпохи Возрождения, но эта версия пока так и не нашла никакого чёткого документального подтверждения.</a:t>
            </a:r>
            <a:br>
              <a:rPr lang="ru-RU" dirty="0">
                <a:solidFill>
                  <a:srgbClr val="542804"/>
                </a:solidFill>
                <a:latin typeface="Georgia" pitchFamily="18" charset="0"/>
              </a:rPr>
            </a:br>
            <a:r>
              <a:rPr lang="ru-RU" dirty="0" smtClean="0">
                <a:solidFill>
                  <a:srgbClr val="542804"/>
                </a:solidFill>
                <a:latin typeface="Georgia" pitchFamily="18" charset="0"/>
              </a:rPr>
              <a:t>   Согласно </a:t>
            </a:r>
            <a:r>
              <a:rPr lang="ru-RU" dirty="0">
                <a:solidFill>
                  <a:srgbClr val="542804"/>
                </a:solidFill>
                <a:latin typeface="Georgia" pitchFamily="18" charset="0"/>
              </a:rPr>
              <a:t>легенде, архитектор (архитекторы) собора были ослеплены по приказу Ивана Грозного, чтобы они не смогли больше построить подобного храма. Существуют документы, и их довольно большое количество, что после собора Покрова этот Постник построил Казанский кремль. Уж можно было красивее, наверное, да некуда. Конечно, не такой, как храм Василия Блаженного, который неповторим, но тоже великое произведение архитектуры.</a:t>
            </a:r>
            <a:r>
              <a:rPr lang="ru-RU" b="0" dirty="0" smtClean="0">
                <a:latin typeface="Georgia" pitchFamily="18" charset="0"/>
              </a:rPr>
              <a:t/>
            </a:r>
            <a:br>
              <a:rPr lang="ru-RU" b="0" dirty="0" smtClean="0">
                <a:latin typeface="Georgia" pitchFamily="18" charset="0"/>
              </a:rPr>
            </a:br>
            <a:endParaRPr lang="ru-RU" dirty="0">
              <a:latin typeface="Georgia" pitchFamily="18" charset="0"/>
            </a:endParaRPr>
          </a:p>
        </p:txBody>
      </p:sp>
      <p:pic>
        <p:nvPicPr>
          <p:cNvPr id="3074" name="Picture 2" descr="https://artnow.ru/img/264000/264321.jpg"/>
          <p:cNvPicPr>
            <a:picLocks noChangeAspect="1" noChangeArrowheads="1"/>
          </p:cNvPicPr>
          <p:nvPr/>
        </p:nvPicPr>
        <p:blipFill>
          <a:blip r:embed="rId4" cstate="print"/>
          <a:srcRect/>
          <a:stretch>
            <a:fillRect/>
          </a:stretch>
        </p:blipFill>
        <p:spPr bwMode="auto">
          <a:xfrm>
            <a:off x="251520" y="1844824"/>
            <a:ext cx="3024336" cy="4711828"/>
          </a:xfrm>
          <a:prstGeom prst="rect">
            <a:avLst/>
          </a:prstGeom>
          <a:noFill/>
          <a:ln>
            <a:solidFill>
              <a:srgbClr val="542804"/>
            </a:solidFill>
          </a:ln>
        </p:spPr>
      </p:pic>
      <p:sp>
        <p:nvSpPr>
          <p:cNvPr id="5" name="Прямоугольник 4"/>
          <p:cNvSpPr/>
          <p:nvPr/>
        </p:nvSpPr>
        <p:spPr>
          <a:xfrm>
            <a:off x="323528" y="332655"/>
            <a:ext cx="8568952" cy="1477328"/>
          </a:xfrm>
          <a:prstGeom prst="rect">
            <a:avLst/>
          </a:prstGeom>
        </p:spPr>
        <p:txBody>
          <a:bodyPr wrap="square">
            <a:spAutoFit/>
          </a:bodyPr>
          <a:lstStyle/>
          <a:p>
            <a:r>
              <a:rPr lang="ru-RU" dirty="0" smtClean="0">
                <a:solidFill>
                  <a:srgbClr val="542804"/>
                </a:solidFill>
                <a:latin typeface="Georgia" pitchFamily="18" charset="0"/>
              </a:rPr>
              <a:t>Существует несколько версий о создателях собора. По одной из версий, архитектором был известный псковский мастер Постник Яковлев по прозвищу </a:t>
            </a:r>
            <a:r>
              <a:rPr lang="ru-RU" dirty="0" err="1" smtClean="0">
                <a:solidFill>
                  <a:srgbClr val="542804"/>
                </a:solidFill>
                <a:latin typeface="Georgia" pitchFamily="18" charset="0"/>
              </a:rPr>
              <a:t>Барма</a:t>
            </a:r>
            <a:r>
              <a:rPr lang="ru-RU" dirty="0" smtClean="0">
                <a:solidFill>
                  <a:srgbClr val="542804"/>
                </a:solidFill>
                <a:latin typeface="Georgia" pitchFamily="18" charset="0"/>
              </a:rPr>
              <a:t>. По другой, широко известной версии </a:t>
            </a:r>
            <a:r>
              <a:rPr lang="ru-RU" dirty="0" err="1" smtClean="0">
                <a:solidFill>
                  <a:srgbClr val="542804"/>
                </a:solidFill>
                <a:latin typeface="Georgia" pitchFamily="18" charset="0"/>
              </a:rPr>
              <a:t>Барма</a:t>
            </a:r>
            <a:r>
              <a:rPr lang="ru-RU" dirty="0" smtClean="0">
                <a:solidFill>
                  <a:srgbClr val="542804"/>
                </a:solidFill>
                <a:latin typeface="Georgia" pitchFamily="18" charset="0"/>
              </a:rPr>
              <a:t> и Постник — два разных архитектора, оба участвовавших в строительстве (эта версия ныне устарела). </a:t>
            </a:r>
            <a:endParaRPr lang="ru-RU" dirty="0">
              <a:solidFill>
                <a:srgbClr val="542804"/>
              </a:solidFill>
            </a:endParaRPr>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777194"/>
            <a:ext cx="3666681" cy="4884054"/>
          </a:xfrm>
          <a:prstGeom prst="rect">
            <a:avLst/>
          </a:prstGeom>
          <a:ln>
            <a:solidFill>
              <a:srgbClr val="542804"/>
            </a:solidFill>
          </a:ln>
        </p:spPr>
      </p:pic>
      <p:sp>
        <p:nvSpPr>
          <p:cNvPr id="4" name="Прямоугольник 3"/>
          <p:cNvSpPr/>
          <p:nvPr/>
        </p:nvSpPr>
        <p:spPr>
          <a:xfrm>
            <a:off x="251520" y="5805264"/>
            <a:ext cx="3816424" cy="646331"/>
          </a:xfrm>
          <a:prstGeom prst="rect">
            <a:avLst/>
          </a:prstGeom>
        </p:spPr>
        <p:txBody>
          <a:bodyPr wrap="square">
            <a:spAutoFit/>
          </a:bodyPr>
          <a:lstStyle/>
          <a:p>
            <a:pPr algn="ctr"/>
            <a:r>
              <a:rPr lang="ru-RU" dirty="0" smtClean="0">
                <a:solidFill>
                  <a:srgbClr val="542804"/>
                </a:solidFill>
                <a:latin typeface="Georgia" pitchFamily="18" charset="0"/>
              </a:rPr>
              <a:t>Храм Василия Блаженного</a:t>
            </a:r>
          </a:p>
          <a:p>
            <a:pPr algn="ctr"/>
            <a:r>
              <a:rPr lang="ru-RU" dirty="0" smtClean="0">
                <a:solidFill>
                  <a:srgbClr val="542804"/>
                </a:solidFill>
                <a:latin typeface="Georgia" pitchFamily="18" charset="0"/>
              </a:rPr>
              <a:t> на гравюре </a:t>
            </a:r>
            <a:r>
              <a:rPr lang="ru-RU" dirty="0" err="1" smtClean="0">
                <a:solidFill>
                  <a:srgbClr val="542804"/>
                </a:solidFill>
                <a:latin typeface="Georgia" pitchFamily="18" charset="0"/>
              </a:rPr>
              <a:t>XVIІв</a:t>
            </a:r>
            <a:r>
              <a:rPr lang="ru-RU" dirty="0" smtClean="0">
                <a:solidFill>
                  <a:srgbClr val="542804"/>
                </a:solidFill>
                <a:latin typeface="Georgia" pitchFamily="18" charset="0"/>
              </a:rPr>
              <a:t>.</a:t>
            </a:r>
            <a:endParaRPr lang="ru-RU" dirty="0">
              <a:solidFill>
                <a:srgbClr val="542804"/>
              </a:solidFill>
              <a:latin typeface="Georgia" pitchFamily="18" charset="0"/>
            </a:endParaRPr>
          </a:p>
        </p:txBody>
      </p:sp>
      <p:sp>
        <p:nvSpPr>
          <p:cNvPr id="5" name="Прямоугольник 4"/>
          <p:cNvSpPr/>
          <p:nvPr/>
        </p:nvSpPr>
        <p:spPr>
          <a:xfrm>
            <a:off x="4067944" y="188641"/>
            <a:ext cx="5076056" cy="6463308"/>
          </a:xfrm>
          <a:prstGeom prst="rect">
            <a:avLst/>
          </a:prstGeom>
        </p:spPr>
        <p:txBody>
          <a:bodyPr wrap="square">
            <a:spAutoFit/>
          </a:bodyPr>
          <a:lstStyle/>
          <a:p>
            <a:r>
              <a:rPr lang="ru-RU" dirty="0" smtClean="0">
                <a:solidFill>
                  <a:srgbClr val="542804"/>
                </a:solidFill>
                <a:latin typeface="Georgia" pitchFamily="18" charset="0"/>
              </a:rPr>
              <a:t>   В 1588 году к храму была пристроена церковь Василия Блаженного, для устройства которой в северо-восточной части собора были заложены арочные проёмы. В архитектурном отношении церковь представляла собой самостоятельный храм с отдельным входом.</a:t>
            </a:r>
          </a:p>
          <a:p>
            <a:r>
              <a:rPr lang="ru-RU" dirty="0">
                <a:solidFill>
                  <a:srgbClr val="542804"/>
                </a:solidFill>
                <a:latin typeface="Georgia" pitchFamily="18" charset="0"/>
              </a:rPr>
              <a:t> </a:t>
            </a:r>
            <a:r>
              <a:rPr lang="ru-RU" dirty="0" smtClean="0">
                <a:solidFill>
                  <a:srgbClr val="542804"/>
                </a:solidFill>
                <a:latin typeface="Georgia" pitchFamily="18" charset="0"/>
              </a:rPr>
              <a:t> В конце XVI века появились фигурные главы собора – взамен первоначального покрытия, сгоревшего во время очередного пожара.</a:t>
            </a:r>
          </a:p>
          <a:p>
            <a:r>
              <a:rPr lang="ru-RU" dirty="0">
                <a:solidFill>
                  <a:srgbClr val="542804"/>
                </a:solidFill>
                <a:latin typeface="Georgia" pitchFamily="18" charset="0"/>
              </a:rPr>
              <a:t> </a:t>
            </a:r>
            <a:r>
              <a:rPr lang="ru-RU" dirty="0" smtClean="0">
                <a:solidFill>
                  <a:srgbClr val="542804"/>
                </a:solidFill>
                <a:latin typeface="Georgia" pitchFamily="18" charset="0"/>
              </a:rPr>
              <a:t>   Во второй половине XVII века во внешнем облике собора произошли существенные изменения — окружавшую верхние церкви открытую галерею-гульбище перекрыли сводом, а над белокаменными лестницами возвели крыльца, украшенные шатрами.</a:t>
            </a:r>
          </a:p>
          <a:p>
            <a:r>
              <a:rPr lang="ru-RU" dirty="0">
                <a:solidFill>
                  <a:srgbClr val="542804"/>
                </a:solidFill>
                <a:latin typeface="Georgia" pitchFamily="18" charset="0"/>
              </a:rPr>
              <a:t> </a:t>
            </a:r>
            <a:r>
              <a:rPr lang="ru-RU" dirty="0" smtClean="0">
                <a:solidFill>
                  <a:srgbClr val="542804"/>
                </a:solidFill>
                <a:latin typeface="Georgia" pitchFamily="18" charset="0"/>
              </a:rPr>
              <a:t>  Внешняя и внутренняя галерея, площадки и парапеты крылец были расписаны травным орнаментом. Эти обновления были завершены к 1683 году, а сведения о них включены в надписи на керамических изразцах, которыми украсили фасад собора.</a:t>
            </a:r>
            <a:endParaRPr lang="ru-RU" dirty="0">
              <a:solidFill>
                <a:srgbClr val="542804"/>
              </a:solidFill>
              <a:latin typeface="Georgia"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3" name="Прямоугольник 2"/>
          <p:cNvSpPr/>
          <p:nvPr/>
        </p:nvSpPr>
        <p:spPr>
          <a:xfrm>
            <a:off x="0" y="0"/>
            <a:ext cx="9144000" cy="707886"/>
          </a:xfrm>
          <a:prstGeom prst="rect">
            <a:avLst/>
          </a:prstGeom>
        </p:spPr>
        <p:txBody>
          <a:bodyPr wrap="square">
            <a:spAutoFit/>
          </a:bodyPr>
          <a:lstStyle/>
          <a:p>
            <a:pPr algn="ctr"/>
            <a:r>
              <a:rPr lang="ru-RU" sz="4000" dirty="0" smtClean="0">
                <a:solidFill>
                  <a:srgbClr val="542804"/>
                </a:solidFill>
                <a:latin typeface="Georgia" pitchFamily="18" charset="0"/>
              </a:rPr>
              <a:t>Структура Храма</a:t>
            </a:r>
            <a:endParaRPr lang="ru-RU" sz="4000" dirty="0">
              <a:solidFill>
                <a:srgbClr val="542804"/>
              </a:solidFill>
              <a:latin typeface="Georgia" pitchFamily="18" charset="0"/>
            </a:endParaRPr>
          </a:p>
        </p:txBody>
      </p:sp>
      <p:sp>
        <p:nvSpPr>
          <p:cNvPr id="5" name="Прямоугольник 4"/>
          <p:cNvSpPr/>
          <p:nvPr/>
        </p:nvSpPr>
        <p:spPr>
          <a:xfrm>
            <a:off x="0" y="620688"/>
            <a:ext cx="9144000" cy="1200329"/>
          </a:xfrm>
          <a:prstGeom prst="rect">
            <a:avLst/>
          </a:prstGeom>
        </p:spPr>
        <p:txBody>
          <a:bodyPr wrap="square">
            <a:spAutoFit/>
          </a:bodyPr>
          <a:lstStyle/>
          <a:p>
            <a:pPr algn="ctr"/>
            <a:r>
              <a:rPr lang="ru-RU" sz="2400" dirty="0">
                <a:solidFill>
                  <a:srgbClr val="542804"/>
                </a:solidFill>
                <a:latin typeface="Georgia" pitchFamily="18" charset="0"/>
              </a:rPr>
              <a:t>Высота храма составляет 65 метров</a:t>
            </a:r>
            <a:r>
              <a:rPr lang="ru-RU" sz="2400" dirty="0" smtClean="0">
                <a:solidFill>
                  <a:srgbClr val="542804"/>
                </a:solidFill>
                <a:latin typeface="Georgia" pitchFamily="18" charset="0"/>
              </a:rPr>
              <a:t>.</a:t>
            </a:r>
          </a:p>
          <a:p>
            <a:pPr algn="ctr"/>
            <a:r>
              <a:rPr lang="ru-RU" sz="2400" dirty="0" smtClean="0">
                <a:solidFill>
                  <a:srgbClr val="542804"/>
                </a:solidFill>
                <a:latin typeface="Georgia" pitchFamily="18" charset="0"/>
              </a:rPr>
              <a:t> </a:t>
            </a:r>
            <a:r>
              <a:rPr lang="ru-RU" sz="2400" dirty="0">
                <a:solidFill>
                  <a:srgbClr val="542804"/>
                </a:solidFill>
                <a:latin typeface="Georgia" pitchFamily="18" charset="0"/>
              </a:rPr>
              <a:t>Куполов всего 11. </a:t>
            </a:r>
            <a:endParaRPr lang="ru-RU" sz="2400" dirty="0" smtClean="0">
              <a:solidFill>
                <a:srgbClr val="542804"/>
              </a:solidFill>
              <a:latin typeface="Georgia" pitchFamily="18" charset="0"/>
            </a:endParaRPr>
          </a:p>
          <a:p>
            <a:pPr algn="ctr"/>
            <a:r>
              <a:rPr lang="ru-RU" sz="2400" dirty="0" smtClean="0">
                <a:solidFill>
                  <a:srgbClr val="542804"/>
                </a:solidFill>
                <a:latin typeface="Georgia" pitchFamily="18" charset="0"/>
              </a:rPr>
              <a:t>Десять </a:t>
            </a:r>
            <a:r>
              <a:rPr lang="ru-RU" sz="2400" dirty="0">
                <a:solidFill>
                  <a:srgbClr val="542804"/>
                </a:solidFill>
                <a:latin typeface="Georgia" pitchFamily="18" charset="0"/>
              </a:rPr>
              <a:t>куполов над храмом (по числу престолов</a:t>
            </a:r>
            <a:r>
              <a:rPr lang="ru-RU" sz="2400" dirty="0" smtClean="0">
                <a:solidFill>
                  <a:srgbClr val="542804"/>
                </a:solidFill>
                <a:latin typeface="Georgia" pitchFamily="18" charset="0"/>
              </a:rPr>
              <a:t>):</a:t>
            </a:r>
            <a:endParaRPr lang="ru-RU" sz="2400" dirty="0">
              <a:solidFill>
                <a:srgbClr val="542804"/>
              </a:solidFill>
              <a:latin typeface="Georgia" pitchFamily="18" charset="0"/>
            </a:endParaRPr>
          </a:p>
        </p:txBody>
      </p:sp>
      <p:pic>
        <p:nvPicPr>
          <p:cNvPr id="22530" name="Picture 2" descr="https://img-fotki.yandex.ru/get/5632/967519.25c/0_afb0c_57f6fe27_XXL.jpg"/>
          <p:cNvPicPr>
            <a:picLocks noChangeAspect="1" noChangeArrowheads="1"/>
          </p:cNvPicPr>
          <p:nvPr/>
        </p:nvPicPr>
        <p:blipFill>
          <a:blip r:embed="rId4" cstate="print"/>
          <a:srcRect/>
          <a:stretch>
            <a:fillRect/>
          </a:stretch>
        </p:blipFill>
        <p:spPr bwMode="auto">
          <a:xfrm>
            <a:off x="303441" y="1988840"/>
            <a:ext cx="8496350" cy="4032448"/>
          </a:xfrm>
          <a:prstGeom prst="rect">
            <a:avLst/>
          </a:prstGeom>
          <a:noFill/>
          <a:ln>
            <a:solidFill>
              <a:srgbClr val="542804"/>
            </a:solidFill>
          </a:ln>
        </p:spPr>
      </p:pic>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Desktop\Презентации по истории искусств 5 В класс 2018 год\фон слайдов\Rabus-Karl-Ivanovich-1800-1857.-Hram-Vasiliya-Blazhennogo.-18301840-e_a9ff0.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pic>
        <p:nvPicPr>
          <p:cNvPr id="21506" name="Picture 2" descr="https://cs8.pikabu.ru/post_img/2016/08/17/5/1471413792164996286.png"/>
          <p:cNvPicPr>
            <a:picLocks noChangeAspect="1" noChangeArrowheads="1"/>
          </p:cNvPicPr>
          <p:nvPr/>
        </p:nvPicPr>
        <p:blipFill>
          <a:blip r:embed="rId4" cstate="print"/>
          <a:srcRect l="30240" t="6842" r="4241" b="798"/>
          <a:stretch>
            <a:fillRect/>
          </a:stretch>
        </p:blipFill>
        <p:spPr bwMode="auto">
          <a:xfrm>
            <a:off x="179512" y="620688"/>
            <a:ext cx="5112568" cy="5309206"/>
          </a:xfrm>
          <a:prstGeom prst="rect">
            <a:avLst/>
          </a:prstGeom>
          <a:noFill/>
          <a:ln>
            <a:solidFill>
              <a:srgbClr val="542804"/>
            </a:solidFill>
          </a:ln>
        </p:spPr>
      </p:pic>
      <p:sp>
        <p:nvSpPr>
          <p:cNvPr id="4" name="Прямоугольник 3"/>
          <p:cNvSpPr/>
          <p:nvPr/>
        </p:nvSpPr>
        <p:spPr>
          <a:xfrm>
            <a:off x="5508104" y="260648"/>
            <a:ext cx="3456384" cy="6463308"/>
          </a:xfrm>
          <a:prstGeom prst="rect">
            <a:avLst/>
          </a:prstGeom>
        </p:spPr>
        <p:txBody>
          <a:bodyPr wrap="square">
            <a:spAutoFit/>
          </a:bodyPr>
          <a:lstStyle/>
          <a:p>
            <a:r>
              <a:rPr lang="ru-RU" dirty="0">
                <a:solidFill>
                  <a:srgbClr val="542804"/>
                </a:solidFill>
                <a:latin typeface="Georgia" pitchFamily="18" charset="0"/>
              </a:rPr>
              <a:t>1.Покрова Богородицы (центр.),</a:t>
            </a:r>
          </a:p>
          <a:p>
            <a:r>
              <a:rPr lang="ru-RU" dirty="0">
                <a:solidFill>
                  <a:srgbClr val="542804"/>
                </a:solidFill>
                <a:latin typeface="Georgia" pitchFamily="18" charset="0"/>
              </a:rPr>
              <a:t>2.Св. Троицы (вост.),</a:t>
            </a:r>
          </a:p>
          <a:p>
            <a:r>
              <a:rPr lang="ru-RU" dirty="0">
                <a:solidFill>
                  <a:srgbClr val="542804"/>
                </a:solidFill>
                <a:latin typeface="Georgia" pitchFamily="18" charset="0"/>
              </a:rPr>
              <a:t>3.Входа Господня в Иерусалим (</a:t>
            </a:r>
            <a:r>
              <a:rPr lang="ru-RU" dirty="0" err="1">
                <a:solidFill>
                  <a:srgbClr val="542804"/>
                </a:solidFill>
                <a:latin typeface="Georgia" pitchFamily="18" charset="0"/>
              </a:rPr>
              <a:t>зап</a:t>
            </a:r>
            <a:r>
              <a:rPr lang="ru-RU" dirty="0">
                <a:solidFill>
                  <a:srgbClr val="542804"/>
                </a:solidFill>
                <a:latin typeface="Georgia" pitchFamily="18" charset="0"/>
              </a:rPr>
              <a:t>.),</a:t>
            </a:r>
          </a:p>
          <a:p>
            <a:r>
              <a:rPr lang="ru-RU" dirty="0">
                <a:solidFill>
                  <a:srgbClr val="542804"/>
                </a:solidFill>
                <a:latin typeface="Georgia" pitchFamily="18" charset="0"/>
              </a:rPr>
              <a:t>4.Григория Армянского (</a:t>
            </a:r>
            <a:r>
              <a:rPr lang="ru-RU" dirty="0" err="1">
                <a:solidFill>
                  <a:srgbClr val="542804"/>
                </a:solidFill>
                <a:latin typeface="Georgia" pitchFamily="18" charset="0"/>
              </a:rPr>
              <a:t>сев.-зап</a:t>
            </a:r>
            <a:r>
              <a:rPr lang="ru-RU" dirty="0">
                <a:solidFill>
                  <a:srgbClr val="542804"/>
                </a:solidFill>
                <a:latin typeface="Georgia" pitchFamily="18" charset="0"/>
              </a:rPr>
              <a:t>.),</a:t>
            </a:r>
          </a:p>
          <a:p>
            <a:r>
              <a:rPr lang="ru-RU" dirty="0">
                <a:solidFill>
                  <a:srgbClr val="542804"/>
                </a:solidFill>
                <a:latin typeface="Georgia" pitchFamily="18" charset="0"/>
              </a:rPr>
              <a:t>5.Александра Свирского (</a:t>
            </a:r>
            <a:r>
              <a:rPr lang="ru-RU" dirty="0" err="1">
                <a:solidFill>
                  <a:srgbClr val="542804"/>
                </a:solidFill>
                <a:latin typeface="Georgia" pitchFamily="18" charset="0"/>
              </a:rPr>
              <a:t>юго-вост</a:t>
            </a:r>
            <a:r>
              <a:rPr lang="ru-RU" dirty="0">
                <a:solidFill>
                  <a:srgbClr val="542804"/>
                </a:solidFill>
                <a:latin typeface="Georgia" pitchFamily="18" charset="0"/>
              </a:rPr>
              <a:t>.),</a:t>
            </a:r>
          </a:p>
          <a:p>
            <a:r>
              <a:rPr lang="ru-RU" dirty="0">
                <a:solidFill>
                  <a:srgbClr val="542804"/>
                </a:solidFill>
                <a:latin typeface="Georgia" pitchFamily="18" charset="0"/>
              </a:rPr>
              <a:t>6.Варлаама </a:t>
            </a:r>
            <a:r>
              <a:rPr lang="ru-RU" dirty="0" err="1">
                <a:solidFill>
                  <a:srgbClr val="542804"/>
                </a:solidFill>
                <a:latin typeface="Georgia" pitchFamily="18" charset="0"/>
              </a:rPr>
              <a:t>Хутынского</a:t>
            </a:r>
            <a:r>
              <a:rPr lang="ru-RU" dirty="0">
                <a:solidFill>
                  <a:srgbClr val="542804"/>
                </a:solidFill>
                <a:latin typeface="Georgia" pitchFamily="18" charset="0"/>
              </a:rPr>
              <a:t> (</a:t>
            </a:r>
            <a:r>
              <a:rPr lang="ru-RU" dirty="0" err="1">
                <a:solidFill>
                  <a:srgbClr val="542804"/>
                </a:solidFill>
                <a:latin typeface="Georgia" pitchFamily="18" charset="0"/>
              </a:rPr>
              <a:t>юго-зап</a:t>
            </a:r>
            <a:r>
              <a:rPr lang="ru-RU" dirty="0">
                <a:solidFill>
                  <a:srgbClr val="542804"/>
                </a:solidFill>
                <a:latin typeface="Georgia" pitchFamily="18" charset="0"/>
              </a:rPr>
              <a:t>.),</a:t>
            </a:r>
          </a:p>
          <a:p>
            <a:r>
              <a:rPr lang="ru-RU" dirty="0">
                <a:solidFill>
                  <a:srgbClr val="542804"/>
                </a:solidFill>
                <a:latin typeface="Georgia" pitchFamily="18" charset="0"/>
              </a:rPr>
              <a:t>7.Иоанна Милостивого (</a:t>
            </a:r>
            <a:r>
              <a:rPr lang="ru-RU" dirty="0" err="1">
                <a:solidFill>
                  <a:srgbClr val="542804"/>
                </a:solidFill>
                <a:latin typeface="Georgia" pitchFamily="18" charset="0"/>
              </a:rPr>
              <a:t>бывш</a:t>
            </a:r>
            <a:r>
              <a:rPr lang="ru-RU" dirty="0">
                <a:solidFill>
                  <a:srgbClr val="542804"/>
                </a:solidFill>
                <a:latin typeface="Georgia" pitchFamily="18" charset="0"/>
              </a:rPr>
              <a:t>. Иоанна, Павла и Александра. Константинопольских) (</a:t>
            </a:r>
            <a:r>
              <a:rPr lang="ru-RU" dirty="0" err="1">
                <a:solidFill>
                  <a:srgbClr val="542804"/>
                </a:solidFill>
                <a:latin typeface="Georgia" pitchFamily="18" charset="0"/>
              </a:rPr>
              <a:t>сев.-вост</a:t>
            </a:r>
            <a:r>
              <a:rPr lang="ru-RU" dirty="0">
                <a:solidFill>
                  <a:srgbClr val="542804"/>
                </a:solidFill>
                <a:latin typeface="Georgia" pitchFamily="18" charset="0"/>
              </a:rPr>
              <a:t>.),</a:t>
            </a:r>
          </a:p>
          <a:p>
            <a:r>
              <a:rPr lang="ru-RU" dirty="0">
                <a:solidFill>
                  <a:srgbClr val="542804"/>
                </a:solidFill>
                <a:latin typeface="Georgia" pitchFamily="18" charset="0"/>
              </a:rPr>
              <a:t>8.Николая Чудотворца Великорецкого (</a:t>
            </a:r>
            <a:r>
              <a:rPr lang="ru-RU" dirty="0" err="1">
                <a:solidFill>
                  <a:srgbClr val="542804"/>
                </a:solidFill>
                <a:latin typeface="Georgia" pitchFamily="18" charset="0"/>
              </a:rPr>
              <a:t>юж</a:t>
            </a:r>
            <a:r>
              <a:rPr lang="ru-RU" dirty="0">
                <a:solidFill>
                  <a:srgbClr val="542804"/>
                </a:solidFill>
                <a:latin typeface="Georgia" pitchFamily="18" charset="0"/>
              </a:rPr>
              <a:t>.),</a:t>
            </a:r>
          </a:p>
          <a:p>
            <a:r>
              <a:rPr lang="ru-RU" dirty="0">
                <a:solidFill>
                  <a:srgbClr val="542804"/>
                </a:solidFill>
                <a:latin typeface="Georgia" pitchFamily="18" charset="0"/>
              </a:rPr>
              <a:t>9.Адриана и Наталии (</a:t>
            </a:r>
            <a:r>
              <a:rPr lang="ru-RU" dirty="0" err="1">
                <a:solidFill>
                  <a:srgbClr val="542804"/>
                </a:solidFill>
                <a:latin typeface="Georgia" pitchFamily="18" charset="0"/>
              </a:rPr>
              <a:t>бывш</a:t>
            </a:r>
            <a:r>
              <a:rPr lang="ru-RU" dirty="0">
                <a:solidFill>
                  <a:srgbClr val="542804"/>
                </a:solidFill>
                <a:latin typeface="Georgia" pitchFamily="18" charset="0"/>
              </a:rPr>
              <a:t>. </a:t>
            </a:r>
            <a:r>
              <a:rPr lang="ru-RU" dirty="0" err="1">
                <a:solidFill>
                  <a:srgbClr val="542804"/>
                </a:solidFill>
                <a:latin typeface="Georgia" pitchFamily="18" charset="0"/>
              </a:rPr>
              <a:t>Киприана</a:t>
            </a:r>
            <a:r>
              <a:rPr lang="ru-RU" dirty="0">
                <a:solidFill>
                  <a:srgbClr val="542804"/>
                </a:solidFill>
                <a:latin typeface="Georgia" pitchFamily="18" charset="0"/>
              </a:rPr>
              <a:t> и </a:t>
            </a:r>
            <a:r>
              <a:rPr lang="ru-RU" dirty="0" err="1">
                <a:solidFill>
                  <a:srgbClr val="542804"/>
                </a:solidFill>
                <a:latin typeface="Georgia" pitchFamily="18" charset="0"/>
              </a:rPr>
              <a:t>Иустины</a:t>
            </a:r>
            <a:r>
              <a:rPr lang="ru-RU" dirty="0">
                <a:solidFill>
                  <a:srgbClr val="542804"/>
                </a:solidFill>
                <a:latin typeface="Georgia" pitchFamily="18" charset="0"/>
              </a:rPr>
              <a:t>) (сев.))</a:t>
            </a:r>
          </a:p>
          <a:p>
            <a:r>
              <a:rPr lang="ru-RU" dirty="0" smtClean="0">
                <a:solidFill>
                  <a:srgbClr val="542804"/>
                </a:solidFill>
                <a:latin typeface="Georgia" pitchFamily="18" charset="0"/>
              </a:rPr>
              <a:t>10.Василия </a:t>
            </a:r>
            <a:r>
              <a:rPr lang="ru-RU" dirty="0">
                <a:solidFill>
                  <a:srgbClr val="542804"/>
                </a:solidFill>
                <a:latin typeface="Georgia" pitchFamily="18" charset="0"/>
              </a:rPr>
              <a:t>Блаженного</a:t>
            </a:r>
          </a:p>
          <a:p>
            <a:r>
              <a:rPr lang="ru-RU" dirty="0">
                <a:solidFill>
                  <a:srgbClr val="542804"/>
                </a:solidFill>
                <a:latin typeface="Georgia" pitchFamily="18" charset="0"/>
              </a:rPr>
              <a:t>11</a:t>
            </a:r>
            <a:r>
              <a:rPr lang="ru-RU" dirty="0" smtClean="0">
                <a:solidFill>
                  <a:srgbClr val="542804"/>
                </a:solidFill>
                <a:latin typeface="Georgia" pitchFamily="18" charset="0"/>
              </a:rPr>
              <a:t>. Плюс </a:t>
            </a:r>
            <a:r>
              <a:rPr lang="ru-RU" dirty="0">
                <a:solidFill>
                  <a:srgbClr val="542804"/>
                </a:solidFill>
                <a:latin typeface="Georgia" pitchFamily="18" charset="0"/>
              </a:rPr>
              <a:t>один купол над колокольней.</a:t>
            </a:r>
          </a:p>
        </p:txBody>
      </p:sp>
    </p:spTree>
  </p:cSld>
  <p:clrMapOvr>
    <a:masterClrMapping/>
  </p:clrMapOvr>
  <mc:AlternateContent xmlns:mc="http://schemas.openxmlformats.org/markup-compatibility/2006">
    <mc:Choice xmlns:p14="http://schemas.microsoft.com/office/powerpoint/2010/main" Requires="p14">
      <p:transition spd="slow" p14:dur="10000" advTm="10000">
        <p:push dir="u"/>
        <p:sndAc>
          <p:stSnd>
            <p:snd r:embed="rId2" name="coin.wav"/>
          </p:stSnd>
        </p:sndAc>
      </p:transition>
    </mc:Choice>
    <mc:Fallback>
      <p:transition spd="slow" advTm="10000">
        <p:push dir="u"/>
        <p:sndAc>
          <p:stSnd>
            <p:snd r:embed="rId2" name="coin.wav"/>
          </p:stSnd>
        </p:sndAc>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2686</Words>
  <Application>Microsoft Office PowerPoint</Application>
  <PresentationFormat>Экран (4:3)</PresentationFormat>
  <Paragraphs>144</Paragraphs>
  <Slides>38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38</vt:i4>
      </vt:variant>
    </vt:vector>
  </HeadingPairs>
  <TitlesOfParts>
    <vt:vector size="43" baseType="lpstr">
      <vt:lpstr>Arial</vt:lpstr>
      <vt:lpstr>Calibri</vt:lpstr>
      <vt:lpstr>Georgia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xXx</dc:creator>
  <cp:lastModifiedBy>Olga</cp:lastModifiedBy>
  <cp:revision>50</cp:revision>
  <dcterms:created xsi:type="dcterms:W3CDTF">2018-05-04T17:00:00Z</dcterms:created>
  <dcterms:modified xsi:type="dcterms:W3CDTF">2020-03-27T16:16:00Z</dcterms:modified>
</cp:coreProperties>
</file>