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9" r:id="rId4"/>
    <p:sldId id="267" r:id="rId5"/>
    <p:sldId id="262" r:id="rId6"/>
    <p:sldId id="263" r:id="rId7"/>
    <p:sldId id="264" r:id="rId8"/>
    <p:sldId id="266" r:id="rId9"/>
    <p:sldId id="265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864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 /><Relationship Id="rId2" Type="http://schemas.openxmlformats.org/officeDocument/2006/relationships/slideMaster" Target="../slideMasters/slideMaster1.xml" /><Relationship Id="rId1" Type="http://schemas.openxmlformats.org/officeDocument/2006/relationships/audio" Target="../media/audio1.wav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6ABC-2B9A-43E3-92E9-23D30D2D1C4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1DA8-6097-4865-A0DC-F62221321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1" name="chimes.wav"/>
          </p:stSnd>
        </p:sndAc>
      </p:transition>
    </mc:Choice>
    <mc:Fallback xmlns="">
      <p:transition spd="slow" advClick="0" advTm="9000">
        <p:push/>
        <p:sndAc>
          <p:stSnd>
            <p:snd r:embed="rId3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6ABC-2B9A-43E3-92E9-23D30D2D1C4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1DA8-6097-4865-A0DC-F62221321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1" name="chimes.wav"/>
          </p:stSnd>
        </p:sndAc>
      </p:transition>
    </mc:Choice>
    <mc:Fallback xmlns="">
      <p:transition spd="slow" advClick="0" advTm="9000">
        <p:push/>
        <p:sndAc>
          <p:stSnd>
            <p:snd r:embed="rId3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6ABC-2B9A-43E3-92E9-23D30D2D1C4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1DA8-6097-4865-A0DC-F62221321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1" name="chimes.wav"/>
          </p:stSnd>
        </p:sndAc>
      </p:transition>
    </mc:Choice>
    <mc:Fallback xmlns="">
      <p:transition spd="slow" advClick="0" advTm="9000">
        <p:push/>
        <p:sndAc>
          <p:stSnd>
            <p:snd r:embed="rId3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6ABC-2B9A-43E3-92E9-23D30D2D1C4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1DA8-6097-4865-A0DC-F62221321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1" name="chimes.wav"/>
          </p:stSnd>
        </p:sndAc>
      </p:transition>
    </mc:Choice>
    <mc:Fallback xmlns="">
      <p:transition spd="slow" advClick="0" advTm="9000">
        <p:push/>
        <p:sndAc>
          <p:stSnd>
            <p:snd r:embed="rId3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6ABC-2B9A-43E3-92E9-23D30D2D1C4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1DA8-6097-4865-A0DC-F62221321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1" name="chimes.wav"/>
          </p:stSnd>
        </p:sndAc>
      </p:transition>
    </mc:Choice>
    <mc:Fallback xmlns="">
      <p:transition spd="slow" advClick="0" advTm="9000">
        <p:push/>
        <p:sndAc>
          <p:stSnd>
            <p:snd r:embed="rId3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6ABC-2B9A-43E3-92E9-23D30D2D1C4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1DA8-6097-4865-A0DC-F62221321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1" name="chimes.wav"/>
          </p:stSnd>
        </p:sndAc>
      </p:transition>
    </mc:Choice>
    <mc:Fallback xmlns="">
      <p:transition spd="slow" advClick="0" advTm="9000">
        <p:push/>
        <p:sndAc>
          <p:stSnd>
            <p:snd r:embed="rId3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6ABC-2B9A-43E3-92E9-23D30D2D1C4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1DA8-6097-4865-A0DC-F62221321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1" name="chimes.wav"/>
          </p:stSnd>
        </p:sndAc>
      </p:transition>
    </mc:Choice>
    <mc:Fallback xmlns="">
      <p:transition spd="slow" advClick="0" advTm="9000">
        <p:push/>
        <p:sndAc>
          <p:stSnd>
            <p:snd r:embed="rId3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6ABC-2B9A-43E3-92E9-23D30D2D1C4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1DA8-6097-4865-A0DC-F62221321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1" name="chimes.wav"/>
          </p:stSnd>
        </p:sndAc>
      </p:transition>
    </mc:Choice>
    <mc:Fallback xmlns="">
      <p:transition spd="slow" advClick="0" advTm="9000">
        <p:push/>
        <p:sndAc>
          <p:stSnd>
            <p:snd r:embed="rId3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6ABC-2B9A-43E3-92E9-23D30D2D1C4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1DA8-6097-4865-A0DC-F62221321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1" name="chimes.wav"/>
          </p:stSnd>
        </p:sndAc>
      </p:transition>
    </mc:Choice>
    <mc:Fallback xmlns="">
      <p:transition spd="slow" advClick="0" advTm="9000">
        <p:push/>
        <p:sndAc>
          <p:stSnd>
            <p:snd r:embed="rId3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6ABC-2B9A-43E3-92E9-23D30D2D1C4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1DA8-6097-4865-A0DC-F62221321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1" name="chimes.wav"/>
          </p:stSnd>
        </p:sndAc>
      </p:transition>
    </mc:Choice>
    <mc:Fallback xmlns="">
      <p:transition spd="slow" advClick="0" advTm="9000">
        <p:push/>
        <p:sndAc>
          <p:stSnd>
            <p:snd r:embed="rId3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F6ABC-2B9A-43E3-92E9-23D30D2D1C4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F1DA8-6097-4865-A0DC-F62221321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1" name="chimes.wav"/>
          </p:stSnd>
        </p:sndAc>
      </p:transition>
    </mc:Choice>
    <mc:Fallback xmlns="">
      <p:transition spd="slow" advClick="0" advTm="9000">
        <p:push/>
        <p:sndAc>
          <p:stSnd>
            <p:snd r:embed="rId3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audio" Target="../media/audio1.wav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audio" Target="../media/audio1.wav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F6ABC-2B9A-43E3-92E9-23D30D2D1C44}" type="datetimeFigureOut">
              <a:rPr lang="ru-RU" smtClean="0"/>
              <a:pPr/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F1DA8-6097-4865-A0DC-F622213218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13" name="chimes.wav"/>
          </p:stSnd>
        </p:sndAc>
      </p:transition>
    </mc:Choice>
    <mc:Fallback xmlns="">
      <p:transition spd="slow" advClick="0" advTm="9000">
        <p:push/>
        <p:sndAc>
          <p:stSnd>
            <p:snd r:embed="rId14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audio" Target="../media/audio1.wav" /><Relationship Id="rId5" Type="http://schemas.openxmlformats.org/officeDocument/2006/relationships/image" Target="../media/image11.jpeg" /><Relationship Id="rId4" Type="http://schemas.openxmlformats.org/officeDocument/2006/relationships/image" Target="../media/image10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audio" Target="../media/audio1.wav" /><Relationship Id="rId4" Type="http://schemas.openxmlformats.org/officeDocument/2006/relationships/image" Target="../media/image12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audio" Target="../media/audio1.wav" /><Relationship Id="rId4" Type="http://schemas.openxmlformats.org/officeDocument/2006/relationships/image" Target="../media/image13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audio" Target="../media/audio1.wav" /><Relationship Id="rId4" Type="http://schemas.openxmlformats.org/officeDocument/2006/relationships/image" Target="../media/image14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audio" Target="../media/audio1.wav" /><Relationship Id="rId4" Type="http://schemas.openxmlformats.org/officeDocument/2006/relationships/image" Target="../media/image15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audio" Target="../media/audio1.wav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audio" Target="../media/audio1.wav" /><Relationship Id="rId5" Type="http://schemas.openxmlformats.org/officeDocument/2006/relationships/image" Target="../media/image19.jpeg" /><Relationship Id="rId4" Type="http://schemas.openxmlformats.org/officeDocument/2006/relationships/image" Target="../media/image18.jpe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audio" Target="../media/audio1.wav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audio" Target="../media/audio1.wav" /><Relationship Id="rId4" Type="http://schemas.openxmlformats.org/officeDocument/2006/relationships/image" Target="../media/image2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audio" Target="../media/audio1.wav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4" Type="http://schemas.openxmlformats.org/officeDocument/2006/relationships/audio" Target="../media/audio1.wav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audio" Target="../media/audio1.wav" /><Relationship Id="rId4" Type="http://schemas.openxmlformats.org/officeDocument/2006/relationships/image" Target="../media/image3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audio" Target="../media/audio1.wav" /><Relationship Id="rId4" Type="http://schemas.openxmlformats.org/officeDocument/2006/relationships/image" Target="../media/image4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audio" Target="../media/audio1.wav" /><Relationship Id="rId4" Type="http://schemas.openxmlformats.org/officeDocument/2006/relationships/image" Target="../media/image5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6" Type="http://schemas.openxmlformats.org/officeDocument/2006/relationships/audio" Target="../media/audio1.wav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audio" Target="../media/audio1.wav" /><Relationship Id="rId4" Type="http://schemas.openxmlformats.org/officeDocument/2006/relationships/image" Target="../media/image8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7.xml" /><Relationship Id="rId5" Type="http://schemas.openxmlformats.org/officeDocument/2006/relationships/audio" Target="../media/audio1.wav" /><Relationship Id="rId4" Type="http://schemas.openxmlformats.org/officeDocument/2006/relationships/image" Target="../media/image9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Презентация </a:t>
            </a:r>
          </a:p>
          <a:p>
            <a:pPr algn="ctr"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по предмету «История искусств»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836693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Тема:«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Творчество Карла Брюллова»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0689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cs typeface="Arial" pitchFamily="34" charset="0"/>
              </a:rPr>
              <a:t>Смирновой Ангелины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3933056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Обучающейся 5 «Б»класса по дополнительной </a:t>
            </a:r>
            <a:r>
              <a:rPr lang="ru-RU" sz="2000" dirty="0" err="1">
                <a:solidFill>
                  <a:schemeClr val="accent2">
                    <a:lumMod val="50000"/>
                  </a:schemeClr>
                </a:solidFill>
              </a:rPr>
              <a:t>предпрофессиональной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программе  в  области искусств  «Живопись»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 муниципального бюджетного учреждения дополнительного образования </a:t>
            </a:r>
          </a:p>
          <a:p>
            <a:pPr algn="ctr">
              <a:defRPr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детской художественной школы №2 города Сочи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85504" y="6453336"/>
            <a:ext cx="4372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Краснодарский край, город Сочи, 2018 год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4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pic>
        <p:nvPicPr>
          <p:cNvPr id="3074" name="Picture 2" descr="ÐÐ¾ÑÐ»ÐµÐ´Ð½Ð¸Ð¹ Ð´ÐµÐ½Ñ ÐÐ¾Ð¼Ð¿ÐµÐ¸. Ð¤ÑÐ°Ð³Ð¼ÐµÐ½Ñ. | Ð¤Ð¾ÑÐ¾: savepic.org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340767"/>
            <a:ext cx="3024336" cy="433818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076" name="Picture 4" descr="ÐÐ¾ÑÐ»ÐµÐ´Ð½Ð¸Ð¹ Ð´ÐµÐ½Ñ ÐÐ¾Ð¼Ð¿ÐµÐ¸. Ð¤ÑÐ°Ð³Ð¼ÐµÐ½Ñ. | Ð¤Ð¾ÑÐ¾: s-media-cache-ak0.pinimg.com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700808"/>
            <a:ext cx="4608512" cy="33576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33265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Работу над картиной, сделавшей его всемирно знаменитым, Брюллов начал по заказу мецената Анатолия Демидова. Перед тем, как приступить к написанию полотна, художник изучил немало исторических документов о Помпеях и сделал немало эскизов с места события. 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661248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Он запечатлел там себя в качестве художника, бегущего с рисовальными принадлежностями. Юлию Самойлову также можно отыскать на полотне. Она представлена там в трех образах: женщины с кувшином на голове, матери, пытающейся защитить своих дочерей и умирающей на мостовой. </a:t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5085184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Людей на картине Карл Брюллов рисовал максимально эмоционально.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6" name="chimes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«Бахчисарайский фонтан». (1838-1849)</a:t>
            </a:r>
          </a:p>
        </p:txBody>
      </p:sp>
      <p:pic>
        <p:nvPicPr>
          <p:cNvPr id="1026" name="Picture 2" descr="ÐÐ¿Ð¸ÑÐ°Ð½Ð¸Ðµ ÐºÐ°ÑÑÐ¸Ð½Ñ ÐÐ°ÑÐ»Ð° ÐÑÑÐ»Ð»Ð¾Ð²Ð° Â«ÐÐ°ÑÑÐ¸ÑÐ°ÑÐ°Ð¹ÑÐºÐ¸Ð¹ ÑÐ¾Ð½ÑÐ°Ð½Â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564904"/>
            <a:ext cx="4243847" cy="335699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620688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Великий русский художник Карл Брюллов являлся большим поклонником пушкинского гения. Побывав  в Крыму, Брюллов избрал для собственноручного памятника ушедшему гению знаменитый "Бахчисарайский фонтан". Работа над картиной велась очень длительное время - почти одиннадцать лет. Существует множество набросков и эскизов к "Бахчисарайскому фонтану" . Фонтана на картине практически не видно.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988840"/>
            <a:ext cx="4464496" cy="5150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Фактически отказавшись от темы противостояния жен хана, воспетой Пушкиным, художник изображает женщин, наслаждающихся жизнью – они роскошно возлежат в тени дерева, наслаждаясь сладкими фруктами. Великолепные шелковые одежды подчеркивают беспечность, безмятежность существования наложниц. Напоминанием о невольном содержании здесь служат стражи, молчаливые, стоящие в углах. Однако, они лишь охраняют веселье, наложницы не обращают на них никакого внимания, они увлечены забавами и удовольствиями жизни. Брюллов мастерски изобразил безмятежную, наполненную романтизмом жизнь восточных красавиц.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5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pic>
        <p:nvPicPr>
          <p:cNvPr id="28674" name="Picture 2" descr="ÐÐ¿Ð¸ÑÐ°Ð½Ð¸Ðµ ÐºÐ°ÑÑÐ¸Ð½Ñ ÐÐ°ÑÐ»Ð° ÐÑÑÐ»Ð»Ð¾Ð²Ð° Â«ÐÑÐ°Ð´Ð° ÐÑÐºÐ¾Ð²Ð°Â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4460301" cy="316835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«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</a:rPr>
              <a:t>Осада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bg2">
                    <a:lumMod val="10000"/>
                  </a:schemeClr>
                </a:solidFill>
              </a:rPr>
              <a:t>Пскова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</a:rPr>
              <a:t>»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.(1839 – 1843)</a:t>
            </a:r>
            <a:endParaRPr lang="en-US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620688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Работа над картиной «Осада Пскова» по воспоминаниям современников далась Брюллову очень непросто. Признанный всей Европой благодаря своим знаменитым «Помпеям», живописец плодотворно работал в жанре портрета и жанровых сцен, но публика жаждала вновь увидеть монументальное многофигурное полотно. Да и сам Брюллов хотел снискать повторной славы, и как сюжет для новой картины он выбрал битву, когда сошлись войска польского короля Стефана и яростно оборонявшиеся жители Пскова и его пригорода.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492896"/>
            <a:ext cx="44999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Полотно, действительно, отличается сложнейшим композиционным построением. Известно, что Брюллов  проделал огромную работу – создал целый ряд натурных зарисовок близ Пскова, изучил все сохранившиеся артефакты древности в самом городе, перечитал исторические исследования и свидетельства.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  Полотну не было суждено повторить славы «Последнего дня Помпеи», картина  осталась не закончена – масштабный замысел оказалось сложно реализовать под пристальным вниманием публики. «Осаду Пскова» сам Брюллов с грустью называл «досадой Пскова».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5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pic>
        <p:nvPicPr>
          <p:cNvPr id="27650" name="Picture 2" descr="ÐÐ°ÑÐµÑÑÐ²Ð¸Ðµ ÐÐµÐ½Ð·ÐµÑÐ¸ÑÐ° Ð½Ð° Ð Ð¸Ð¼ â ÐÐ°ÑÐ» ÐÑÑÐ»Ð»Ð¾Ð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916832"/>
            <a:ext cx="5373730" cy="396044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1439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«Нашествие </a:t>
            </a:r>
            <a:r>
              <a:rPr lang="ru-RU" sz="3600" dirty="0" err="1">
                <a:solidFill>
                  <a:schemeClr val="bg2">
                    <a:lumMod val="10000"/>
                  </a:schemeClr>
                </a:solidFill>
              </a:rPr>
              <a:t>Гензериха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 на Рим».(1833-1835)</a:t>
            </a:r>
          </a:p>
          <a:p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83671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Гензерих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 – король германского племени вандалов ( напал на Рим и подверг город четырнадцатидневному разграблению, вследствие чего укрепил свою власть в Западном Средиземноморье.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582341"/>
            <a:ext cx="33123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Трактовка сюжета –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Гензерих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приказывает своим африканским подручным схватить вдовствующую императрицу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Евдоксию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и ее дочерей. В глубине – группа вандалов тащит в качестве трофея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семисвечник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из иерусалимского храма, вывезенный в 70 году при разграблении города римлянами. Справа – человек в одеждах священника, возможно Папа Лев I Великий. К. Брюллов задумал картину еще в Италии, однако эскиз писал по заказу А.А. Перовского (писателя Антония Погорельского) уже в Москве.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5" name="chimes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Росписи плафона Исаакиевского собора.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980728"/>
            <a:ext cx="87849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 1843 году Брюллову предложили принять участие в росписи Исаакиевского собора. К работе привлекли многих художников, но Брюллову достались самые ответственные участки - купол, фигуры четырех евангелистов в парусах, двенадцати апостолов в барабане, несколько больших композиций на аттике. Брюллов хотел расписывать собор в традиционной технике фрески, но архитектор А.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Монферран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настоял на масляной живописи, мотивируя это тем, что фреска не сможет противостоять сырому петербургскому климату.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636912"/>
            <a:ext cx="3960440" cy="4596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Время подтвердило правоту Брюллова - масляная роспись быстро пришла в негодность, и в начале XX века ее заменили мозаикой, созданной на основе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брюлловских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эскизов и сохранившихся фрагментов - эскизы росписи плафона Исаакиевского собора (вверху) и головы апостола (на след. стр.). Четыре года своей жизни посвятил Брюллов работе в соборе - расписывая купол в 1847 году, художник сильно простудился и слег на долгие месяцы, врачи опасались за его жизнь. Завершал роспись по эскизам Брюллова П.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Басин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6628" name="Picture 4" descr="ÐÐ»ÑÐ± Foto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4731954" cy="331236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0" y="692696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Санкт-Петербург.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5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Эскизы для росписи центрального купола </a:t>
            </a:r>
          </a:p>
          <a:p>
            <a:pPr algn="ctr"/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Исаакиевского собора:</a:t>
            </a:r>
          </a:p>
        </p:txBody>
      </p:sp>
      <p:pic>
        <p:nvPicPr>
          <p:cNvPr id="29700" name="Picture 4" descr="232. ÐÑÑÐ»Ð»Ð¾Ð² ÐÐ°ÑÐ» &quot;Ð¡Ð²ÑÑÐ¾Ð¹ ÐÐ¸ÐºÐ¾Ð»Ð°Ð¹ ÐÐ¸ÑÐ»Ð¸ÐºÐ¸Ð¹ÑÐºÐ¸Ð¹ Ñ Ð°Ð½Ð³ÐµÐ»Ð°Ð¼Ð¸. Ð­ÑÐºÐ¸Ð· Ð³ÑÑÐ¿Ð¿Ñ Ð´Ð»Ñ ÐºÐ¾Ð¼Ð¿Ð¾Ð·Ð¸ÑÐ¸Ð¸ ÑÐµÐ½ÑÑÐ°Ð»ÑÐ½Ð¾Ð³Ð¾ ÐºÑÐ¿Ð¾Ð»Ð° ÐÑÐ°Ð°ÐºÐ¸ÐµÐ²ÑÐºÐ¾Ð³Ð¾ ÑÐ¾Ð±Ð¾ÑÐ°&quot; ÐÐµÐ¶Ð´Ñ 1843-1847 Ð¥Ð¾Ð»ÑÑ, Ð¼Ð°ÑÐ»Ð¾ 1380Ñ1026 ÐÐ¾ÑÑÐ´Ð°ÑÑÑÐ²ÐµÐ½Ð½ÑÐ¹ Ð ÑÑÑÐºÐ¸Ð¹ Ð¼ÑÐ·Ðµ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7" y="1772816"/>
            <a:ext cx="3534203" cy="508518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0" y="119675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«Святой Николай </a:t>
            </a:r>
            <a:r>
              <a:rPr lang="ru-RU" sz="3200" dirty="0" err="1">
                <a:solidFill>
                  <a:schemeClr val="bg2">
                    <a:lumMod val="10000"/>
                  </a:schemeClr>
                </a:solidFill>
              </a:rPr>
              <a:t>Мирликийский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 с ангелами»</a:t>
            </a:r>
          </a:p>
        </p:txBody>
      </p:sp>
      <p:pic>
        <p:nvPicPr>
          <p:cNvPr id="29702" name="Picture 6" descr="231. ÐÑÑÐ»Ð»Ð¾Ð² ÐÐ°ÑÐ» &quot;Ð¡Ð²ÑÑÐ¾Ð¹ ÐÐ¸ÐºÐ¾Ð»Ð°Ð¹ ÐÐ¸ÑÐ»Ð¸ÐºÐ¸Ð¹ÑÐºÐ¸Ð¹ Ñ Ð°Ð½Ð³ÐµÐ»Ð°Ð¼Ð¸. Ð­ÑÐºÐ¸Ð· Ð³ÑÑÐ¿Ð¿Ñ Ð´Ð»Ñ ÐºÐ¾Ð¼Ð¿Ð¾Ð·Ð¸ÑÐ¸Ð¸ ÑÐµÐ½ÑÑÐ°Ð»ÑÐ½Ð¾Ð³Ð¾ ÐºÑÐ¿Ð¾Ð»Ð° ÐÑÐ°Ð°ÐºÐ¸ÐµÐ²ÑÐºÐ¾Ð³Ð¾ ÑÐ¾Ð±Ð¾ÑÐ°&quot; ÐÐµÐ¶Ð´Ñ 1843-1847 Ð¥Ð¾Ð»ÑÑ, Ð¼Ð°ÑÐ»Ð¾ 45,2Ñ37,5 ÐÐ¾ÑÑÐ´Ð°ÑÑÑÐ²ÐµÐ½Ð½ÑÐ¹ Ð ÑÑÑÐºÐ¸Ð¹ Ð¼ÑÐ·ÐµÐ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72816"/>
            <a:ext cx="4049078" cy="508518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6" name="chimes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pic>
        <p:nvPicPr>
          <p:cNvPr id="3" name="Picture 2" descr="233. ÐÑÑÐ»Ð»Ð¾Ð² ÐÐ°ÑÐ» &quot;ÐÐ²Ð°Ð½Ð³ÐµÐ»Ð¸ÑÑ ÐÐ°ÑÐº. Ð­ÑÐºÐ¸Ð· Ð´Ð»Ñ ÑÐ¾ÑÐ¿Ð¸ÑÐ¸ ÑÐµÐ½ÑÑÐ°Ð»ÑÐ½Ð¾Ð³Ð¾ ÐºÑÐ¿Ð¾Ð»Ð° ÐÑÐ°Ð°ÐºÐ¸ÐµÐ²ÑÐºÐ¾Ð³Ð¾ ÑÐ¾Ð±Ð¾ÑÐ°&quot; ÐÐµÐ¶Ð´Ñ 1843-1847 Ð¥Ð¾Ð»ÑÑ, Ð¼Ð°ÑÐ»Ð¾ 35Ñ48 ÐÐ¾ÑÑÐ´Ð°ÑÑÑÐ²ÐµÐ½Ð½ÑÐ¹ Ð ÑÑÑÐºÐ¸Ð¹ Ð¼ÑÐ·Ðµ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1340768"/>
            <a:ext cx="4249651" cy="32403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653136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«Евангелист Марк»</a:t>
            </a:r>
            <a:r>
              <a:rPr lang="ru-RU" sz="2000" dirty="0"/>
              <a:t> 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Эскизы для росписи центрального купола </a:t>
            </a:r>
          </a:p>
          <a:p>
            <a:pPr algn="ctr"/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Исаакиевского собора</a:t>
            </a:r>
          </a:p>
        </p:txBody>
      </p:sp>
      <p:pic>
        <p:nvPicPr>
          <p:cNvPr id="30722" name="Picture 2" descr="234. ÐÑÑÐ»Ð»Ð¾Ð² ÐÐ°ÑÐ» &quot;ÐÐ¾Ð°Ð½Ð½ ÐÐ¾Ð³Ð¾ÑÐ»Ð¾Ð². Ð­ÑÑÐ´ Ð´Ð»Ñ ÑÐ¾ÑÐ¿Ð¸ÑÐ¸ ÑÐµÐ½ÑÑÐ°Ð»ÑÐ½Ð¾Ð³Ð¾ ÐºÑÐ¿Ð¾Ð»Ð° ÐÑÐ°Ð°ÐºÐ¸ÐµÐ²ÑÐºÐ¾Ð³Ð¾ ÑÐ¾Ð±Ð¾ÑÐ°&quot; ÐÐµÐ¶Ð´Ñ 1843-1847 Ð¥Ð¾Ð»ÑÑ, Ð¼Ð°ÑÐ»Ð¾ 53Ñ42 ÐÐ¾ÑÑÐ´Ð°ÑÑÑÐ²ÐµÐ½Ð½ÑÐ¹ Ð ÑÑÑÐºÐ¸Ð¹ Ð¼ÑÐ·ÐµÐ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72632" y="1340768"/>
            <a:ext cx="3986583" cy="507037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8024" y="648866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«Иоанн Богослов»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6" name="chimes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pic>
        <p:nvPicPr>
          <p:cNvPr id="31746" name="Picture 2" descr="240. ÐÑÑÐ»Ð»Ð¾Ð² ÐÐ°ÑÐ» &quot;ÐÐ²Ðµ Ð¼ÑÐ¶ÑÐºÐ¸Ðµ Ð³Ð¾Ð»Ð¾Ð²Ñ, Ð»ÐµÐ²Ð°Ñ Ð¸ Ð¿ÑÐ°Ð²Ð°Ñ ÑÑÐºÐ¸, Ð»ÐµÐ²Ð°Ñ ÑÑÑÐ¿Ð½Ñ. Ð­ÑÑÐ´Ñ Ð´Ð»Ñ ÑÐ¾ÑÐ¿Ð¸ÑÐ¸ ÑÐµÐ½ÑÑÐ°Ð»ÑÐ½Ð¾Ð³Ð¾ ÐºÑÐ¿Ð¾Ð»Ð° ÐÑÐ°Ð°ÐºÐ¸ÐµÐ²ÑÐºÐ¾Ð³Ð¾ ÑÐ¾Ð±Ð¾ÑÐ°&quot; ÐÐµÐ¶Ð´Ñ 1843-1847 Ð¥Ð¾Ð»ÑÑ, Ð¼Ð°ÑÐ»Ð¾ 62,3Ñ63 ÐÐ¾ÑÑÐ´Ð°ÑÑÑÐ²ÐµÐ½Ð½ÑÐ¹ Ð ÑÑÑÐºÐ¸Ð¹ Ð¼ÑÐ·ÐµÐ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340768"/>
            <a:ext cx="3894309" cy="381642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Этюды для росписи центрального купола Исаакиевского собора.</a:t>
            </a:r>
          </a:p>
        </p:txBody>
      </p:sp>
      <p:pic>
        <p:nvPicPr>
          <p:cNvPr id="31748" name="Picture 4" descr="242. ÐÑÑÐ»Ð»Ð¾Ð² ÐÐ°ÑÐ» &quot;ÐÐµÐ½ÑÐºÐ°Ñ Ð³Ð¾Ð»Ð¾Ð²Ð°. ÐÐ¾Ð»Ð¾Ð²Ð° ÑÑÐ°ÑÐ¸ÐºÐ°, ÐÐ²Ðµ Ð¿ÑÐ°Ð²ÑÐµ ÑÑÐºÐ¸. ÐÐµÐ²Ð°Ñ ÑÑÐºÐ°. ÐÑÐ°Ð²Ð°Ñ ÑÑÑÐ¿Ð½Ñ. Ð­ÑÑÐ´Ñ Ð´Ð»Ñ ÑÐ¾ÑÐ¿Ð¸ÑÐ¸ ÑÐµÐ½ÑÑÐ°Ð»ÑÐ½Ð¾Ð³Ð¾ ÐºÑÐ¿Ð¾Ð»Ð° ÐÑÐ°Ð°ÐºÐ¸ÐµÐ²ÑÐºÐ¾Ð³Ð¾ ÑÐ¾Ð±Ð¾ÑÐ°&quot; ÐÐµÐ¶Ð´Ñ 1843-1847 Ð¥Ð¾Ð»ÑÑ, Ð¼Ð°ÑÐ»Ð¾ 63,3Ñ76 ÐÐ¾ÑÑÐ´Ð°ÑÑÑÐ²ÐµÐ½Ð½Ð°Ñ Ð¢ÑÐµÑÑÑÐºÐ¾Ð²ÑÐºÐ°Ñ Ð³Ð°Ð»ÐµÑÐµÑ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340768"/>
            <a:ext cx="4584293" cy="381642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932040" y="5373216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«Две мужские головы, левая и правая руки, левая ступня»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30120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«Женская голова. Голова старика, Две правые руки. Левая рука.</a:t>
            </a:r>
          </a:p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</a:rPr>
              <a:t> Правая ступня»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6" name="chimes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pic>
        <p:nvPicPr>
          <p:cNvPr id="3" name="Picture 4" descr="ÐÐ²ÑÐ¾Ð¿Ð¾ÑÑÑÐµÑ (1848). ÐÐ¾ÑÐºÐ²Ð°, ÐÐ¾ÑÑÐ´Ð°ÑÑÑÐ²ÐµÐ½Ð½Ð°Ñ Ð¢ÑÐµÑÑÑÐºÐ¾Ð²ÑÐºÐ°Ñ Ð³Ð°Ð»ÐµÑÐµÑ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1"/>
            <a:ext cx="4104456" cy="4796219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«Карл Брюллов» автопортрет (1848)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908720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Работая над росписями Исаакиевского собора, который еще строился, Брюллов тяжело заболел. Последние годы жизни (1849 – 1852) по рекомендациям врачей Брюллов проведет за границей.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27984" y="1700808"/>
            <a:ext cx="45365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Несмотря </a:t>
            </a:r>
            <a:r>
              <a:rPr lang="ru-RU">
                <a:solidFill>
                  <a:schemeClr val="bg2">
                    <a:lumMod val="10000"/>
                  </a:schemeClr>
                </a:solidFill>
              </a:rPr>
              <a:t>на болезнь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много работает. Академические каноны отодвигаются в сторону.  Художник создает галерею образов борющейся Италии. Пройдя длинный путь увлечения академизмом в юности, перейдя к романтическому восприятию мира и радостному воспеванию Красоты, а в поздние годы приблизившись к реализму, Карл Брюллов сделал для русского искусства необычайно много, особенно в области портрета, не успел раскрыть весь свой творческий потенциал. Русский гений похоронен в Италии, в маленьком местечке под Римом, на протестантском кладбище. Его творения говорят с нами ярким доступным языком. Войдите в мир, созданный живописцем, и вас заворожит любовь и красота, которую прославлял мастер.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5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2420888"/>
            <a:ext cx="475252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Карл Павлович Брюллов - талантливый художник 19 века, подаривший миру великие творения. Его картины хранятся в Русском музее Петербурга, во Франции, Италии, Германии. Во время своего жизненного пути он познал славу и триумф. Он был современником великих людей. Это - Пушкин,  </a:t>
            </a:r>
            <a:r>
              <a:rPr lang="ru-RU" sz="2000" dirty="0" err="1"/>
              <a:t>Тропинин</a:t>
            </a:r>
            <a:r>
              <a:rPr lang="ru-RU" sz="2000" dirty="0"/>
              <a:t>, Крылов, Гоголь, Шевченко.  Его знаменитые полотна: «Последний день Помпеи», «Всадница», «Нарцисс», «Ночь над Римом», «Вечер», «Итальянское утро» и другие.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340768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Карл Павлович Брюллов - русский живописец и рисовальщик. Творчество художника внесло в живопись русского классицизма струю романтизма, жизненности. Блестящий мастер парадного портрета.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Карл Павлович Брюллов (1799 - 1852) - </a:t>
            </a:r>
            <a:r>
              <a:rPr lang="ru-RU" sz="2400" dirty="0"/>
              <a:t>великий Карл –</a:t>
            </a:r>
          </a:p>
          <a:p>
            <a:pPr algn="ctr"/>
            <a:r>
              <a:rPr lang="ru-RU" sz="2400" dirty="0"/>
              <a:t> так еще при жизни величали современники живописца. </a:t>
            </a:r>
          </a:p>
        </p:txBody>
      </p:sp>
      <p:pic>
        <p:nvPicPr>
          <p:cNvPr id="12290" name="Picture 2" descr="https://upload.wikimedia.org/wikipedia/commons/thumb/5/56/Karl_Briullov_-_self-portrait_1833.jpg/220px-Karl_Briullov_-_self-portrait_18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348879"/>
            <a:ext cx="3240360" cy="425665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6669360"/>
            <a:ext cx="46085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«Автопортрет Карла Брюллова». (1833)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5" name="chimes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692696"/>
            <a:ext cx="763284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 К.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</a:rPr>
              <a:t>Брюлов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в 1809 г. был зачислен в Воспитательное училище при АХ. Закончил обучение с золотой медалью. В том же году он отправился в Италию.  За годы учебы он успел приобрести репутацию отличного портретиста и подтвердил ее в Италии, исполнив ряд прекрасных произведений. Он блестяще выступил в жанре парадного портрета-картины, в котором впоследствии не знал себе равных.</a:t>
            </a:r>
          </a:p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   Брюллов написал много превосходных портретов; ими он оказался ближе всего реалистическому вкусу второй половины XIX века. Большие парадные, импозантные, "сюжетные" портреты светских красавиц - явление в своем роде единственное и больше уже не повторявшееся в русском искусстве.</a:t>
            </a:r>
          </a:p>
          <a:p>
            <a:endParaRPr lang="ru-RU" sz="3200" dirty="0"/>
          </a:p>
          <a:p>
            <a:r>
              <a:rPr lang="ru-RU" sz="3200" dirty="0"/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4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pic>
        <p:nvPicPr>
          <p:cNvPr id="5122" name="Picture 2" descr="ÐÐ¾ÑÑÑÐµÑ Ð³ÑÐ°ÑÐ¸Ð½Ð¸ Ð®. Ð. Ð¡Ð°Ð¼Ð¾Ð¹Ð»Ð¾Ð²Ð¾Ð¹, ÑÐ´Ð°Ð»ÑÑÑÐµÐ¹ÑÑ Ñ Ð±Ð°Ð»Ð° Ñ Ð²Ð¾ÑÐ¿Ð¸ÑÐ°Ð½Ð½Ð¸ÑÐµÐ¹ ÐÐ¼Ð°Ð»Ð¸ÐµÐ¹ ÐÐ°ÑÐ¸Ð½Ð¸. Ð. ÐÑÑÐ»Ð»Ð¾Ð², 1842 Ð³. | Ð¤Ð¾ÑÐ¾: static.biblioclub.ru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244" y="1124744"/>
            <a:ext cx="4060716" cy="583675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«Портрет графини Ю. П. Самойловой, удаляющейся с бала с воспитанницей Амалией </a:t>
            </a:r>
            <a:r>
              <a:rPr lang="ru-RU" sz="2800" dirty="0" err="1">
                <a:solidFill>
                  <a:schemeClr val="bg2">
                    <a:lumMod val="10000"/>
                  </a:schemeClr>
                </a:solidFill>
              </a:rPr>
              <a:t>Пачини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</a:rPr>
              <a:t>».(1842 )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1268760"/>
            <a:ext cx="45365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В 1827 году в Италии Карл Брюллов познакомился с графиней Юлией Павловной Самойловой. Художника покорила невероятная средиземноморская красота, ум и грация этой женщины. Графиня часто становилась моделью для полотен Брюллова. На картине «Портрет графини Ю. П. Самойловой, удаляющейся с бала с воспитанницей Амалией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</a:rPr>
              <a:t>Пачини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</a:rPr>
              <a:t>» невероятные краски, пышность нарядов только подчеркнули красоту его музы. </a:t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5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«Всадница»</a:t>
            </a:r>
            <a:r>
              <a:rPr lang="ru-RU" sz="4000" dirty="0"/>
              <a:t> 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(1832-1834)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8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Всадница, изображающая молодую даму на прекрасном коне и встречающую ее маленькую девочку, - одно из обольстительных произведений Брюллова. По просьбе Юлии Павловны Самойловой Карл Павлович Брюллов исполнил портрет ее воспитанниц: старшей - </a:t>
            </a:r>
            <a:r>
              <a:rPr lang="ru-RU" dirty="0" err="1"/>
              <a:t>Джованины</a:t>
            </a:r>
            <a:r>
              <a:rPr lang="ru-RU" dirty="0"/>
              <a:t> и младшей - </a:t>
            </a:r>
            <a:r>
              <a:rPr lang="ru-RU" dirty="0" err="1"/>
              <a:t>Амацилии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23928" y="1700808"/>
            <a:ext cx="52200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на картине -окружение, фон, атмосфера картины - тронуты настроением легкого ожидания, чуть тревожной взволнованности. Декоративный эффект ее во многом определяется колористической разработкой. Порыв ветра делается ощутимым в трепещущей ветке на фоне неба, развевающейся шали всадницы, драпировке, виднеющейся в проеме двери. Аккомпанирует этому настроению тот «гвалт», который обычно поднимается у порога при появлении долгожданного хозяина: лает одна собака, другая вопросительно крутит умной головой, выбежала девочка.</a:t>
            </a:r>
          </a:p>
          <a:p>
            <a:r>
              <a:rPr lang="ru-RU" dirty="0"/>
              <a:t>Кульминацией всех этих рассыпанных по периферии динамических импульсов является корпус и морда вздыбившейся лошади. Изображение быстрого, стремительного движения было смелым нововведением в русском парадном портрете.</a:t>
            </a:r>
          </a:p>
        </p:txBody>
      </p:sp>
      <p:pic>
        <p:nvPicPr>
          <p:cNvPr id="20482" name="Picture 2" descr="ÐÐ¿Ð¸ÑÐ°Ð½Ð¸Ðµ ÐºÐ°ÑÑÐ¸Ð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03273"/>
            <a:ext cx="3384376" cy="4954727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5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pic>
        <p:nvPicPr>
          <p:cNvPr id="19458" name="Picture 2" descr="ÐÐ¿Ð¸ÑÐ°Ð½Ð¸Ðµ ÐºÐ°ÑÑÐ¸Ð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772816"/>
            <a:ext cx="3528392" cy="421995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«Девушка, собирающая виноград в окрестностях Неаполя»(1827).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52737"/>
            <a:ext cx="5400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Сценку из сельской жизни, подсмотренную им в одном из итальянских местечек, Брюллов превратил в нарядный балетный спектакль. Юная крестьянка, подобно грациозной танцовщице, поднялась на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полупальцах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и раскинула гибкие руки, едва касаясь лозы с гроздью черного винограда. Музыкальность ее позы подчеркивает облегающее стройные ноги легкое платье-хитон. Нитка кораллов оттеняет стройную шею и румяное лицо, обрамленное вьющимися каштановыми волосами. Другая девушка, свободно полулежащая на ступеньках дома, позванивает колокольчиками бубна, кокетливо поглядывая на зрителя. В веселую компанию вмешивается младший братишка в короткой рубашке — этакий вакхальный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</a:rPr>
              <a:t>амурчик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, который тащит бутыль для залива свежего вина. Художнику, выступившему в роли балетмейстера, был важен каждый персонаж и предмет, будь то корзина со спелыми ягодами, зеленая тыква, льющаяся из фонтана струя воды или симпатичный лохматый ослик, впряженный в тележку.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5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pic>
        <p:nvPicPr>
          <p:cNvPr id="24578" name="Picture 2" descr="ÐÐ¿Ð¸ÑÐ°Ð½Ð¸Ðµ ÐºÐ°ÑÑÐ¸Ð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36912"/>
            <a:ext cx="3336955" cy="273630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4580" name="Picture 4" descr="ÐÐ¿Ð¸ÑÐ°Ð½Ð¸Ðµ ÐºÐ°ÑÑÐ¸Ð½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88640"/>
            <a:ext cx="2525266" cy="307072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332656"/>
            <a:ext cx="50405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Картина «Итальянское утро» — это одна из первых жанровых композиций, выполненных Карлом Брюлловым непосредственно на натуре. Его героиня, умывающаяся под струями фонтана, пронизанная солнечными лучами, воздушно-легкая, воспринимается как олицетворение самого утра, утра восходящего нового дня, утра человеческой жизни.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5373216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«Итальянское утро»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3573016"/>
            <a:ext cx="53285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Полотно покорило всех - итальянскую, а затем и русскую публику.﻿  Пренебрегая академизмом, художник искал и находил новые возможности освещения. «Итальянский полдень» Брюллов писал в настоящем саду, когда светило стояло в зените. «Для вернейшего расположения теней и света я работаю сию картину под настоящим виноградником в саду»,- писал Брюллов об этом произведении. Лицо, плечи и руки позировавшей ему натурщицы он «прикрыл» тенью виноградника. Потрясающий эффект светотени на этом полотне подчеркивают рефлексы от красной шали. </a:t>
            </a:r>
            <a:br>
              <a:rPr lang="ru-RU" dirty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3244334"/>
            <a:ext cx="2952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2">
                    <a:lumMod val="10000"/>
                  </a:schemeClr>
                </a:solidFill>
              </a:rPr>
              <a:t>«Итальянский полдень»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6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pic>
        <p:nvPicPr>
          <p:cNvPr id="22530" name="Picture 2" descr="ÐÐ¿Ð¸ÑÐ°Ð½Ð¸Ðµ ÐºÐ°ÑÑÐ¸Ð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54987"/>
            <a:ext cx="4032448" cy="530670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764704"/>
            <a:ext cx="46805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 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Свое истинное призвание живописец Брюллов нашел в портретной живописи, достигая в своих портретах и картинах самого высокого живописного класса. Герои портретов Брюллова почти всегда привлекательны. Чаще всего это люди незаурядные, яркие личности,  Брюллов избегал писать портреты тех, кто не вызывал в нем душевной симпатии. </a:t>
            </a:r>
          </a:p>
          <a:p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    В этом портрете роскошная обстановка гостиной, написанная с привычной для Брюллова красочной яркостью, убедительностью в передаче драгоценных бархатов, бронзы, мрамора становится равноправным объектом зрительского внимания и интереса. Героиня портрета в своей идеальной, томной красивости и какой-то вялой статичности предстает в трогательной роли матери. Расчет на сентиментальную реакцию зрителя, на пробуждение в нем чувства умиления здесь очевиден.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bg2">
                    <a:lumMod val="10000"/>
                  </a:schemeClr>
                </a:solidFill>
              </a:rPr>
              <a:t>Портрет М.А. Бек.1840</a:t>
            </a:r>
            <a:r>
              <a:rPr lang="ru-RU" sz="400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5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xXx\Desktop\фон слайдов\free-hd-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1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«Карл Брюллов. Последний день Помпеи»</a:t>
            </a:r>
            <a:br>
              <a:rPr lang="ru-RU" sz="3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600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ru-RU" sz="3200" dirty="0">
                <a:solidFill>
                  <a:schemeClr val="bg2">
                    <a:lumMod val="10000"/>
                  </a:schemeClr>
                </a:solidFill>
              </a:rPr>
              <a:t>1830-1833)</a:t>
            </a:r>
          </a:p>
        </p:txBody>
      </p:sp>
      <p:pic>
        <p:nvPicPr>
          <p:cNvPr id="23554" name="Picture 2" descr="ÐÐ¿Ð¸ÑÐ°Ð½Ð¸Ðµ ÐºÐ°ÑÑÐ¸Ð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2132856"/>
            <a:ext cx="5626669" cy="403244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940152" y="2204864"/>
            <a:ext cx="30243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два года до этого произошло очередное извержение Везувия, поэтому интересоваться архитектурой тогда было модно. </a:t>
            </a:r>
            <a:br>
              <a:rPr lang="ru-RU" dirty="0"/>
            </a:br>
            <a:r>
              <a:rPr lang="ru-RU" dirty="0"/>
              <a:t>О Помпее он слышал от своего брата Александра. Во время осмотра этого города в голове художника блеснула мысль написать большую картину и представить на ней гибель Помпеи.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34076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1830 году Карл Брюллов вместе с графиней Самойловой отправился на развалины Помпеи и Геркуланума.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0" advClick="0" advTm="9000">
        <p:push/>
        <p:sndAc>
          <p:stSnd>
            <p:snd r:embed="rId2" name="chimes.wav"/>
          </p:stSnd>
        </p:sndAc>
      </p:transition>
    </mc:Choice>
    <mc:Fallback xmlns="">
      <p:transition spd="slow" advClick="0" advTm="9000">
        <p:push/>
        <p:sndAc>
          <p:stSnd>
            <p:snd r:embed="rId5" name="chimes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1987</Words>
  <Application>Microsoft Office PowerPoint</Application>
  <PresentationFormat>Экран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xXx</dc:creator>
  <cp:lastModifiedBy>Мария Кравцова</cp:lastModifiedBy>
  <cp:revision>50</cp:revision>
  <dcterms:created xsi:type="dcterms:W3CDTF">2018-04-25T17:37:10Z</dcterms:created>
  <dcterms:modified xsi:type="dcterms:W3CDTF">2020-03-31T02:27:28Z</dcterms:modified>
</cp:coreProperties>
</file>